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6"/>
  </p:notesMasterIdLst>
  <p:sldIdLst>
    <p:sldId id="280" r:id="rId2"/>
    <p:sldId id="378" r:id="rId3"/>
    <p:sldId id="331" r:id="rId4"/>
    <p:sldId id="325" r:id="rId5"/>
    <p:sldId id="330" r:id="rId6"/>
    <p:sldId id="265" r:id="rId7"/>
    <p:sldId id="379" r:id="rId8"/>
    <p:sldId id="364" r:id="rId9"/>
    <p:sldId id="363" r:id="rId10"/>
    <p:sldId id="365" r:id="rId11"/>
    <p:sldId id="385" r:id="rId12"/>
    <p:sldId id="328" r:id="rId13"/>
    <p:sldId id="366" r:id="rId14"/>
    <p:sldId id="384" r:id="rId15"/>
    <p:sldId id="386" r:id="rId16"/>
    <p:sldId id="381" r:id="rId17"/>
    <p:sldId id="383" r:id="rId18"/>
    <p:sldId id="387" r:id="rId19"/>
    <p:sldId id="368" r:id="rId20"/>
    <p:sldId id="266" r:id="rId21"/>
    <p:sldId id="362" r:id="rId22"/>
    <p:sldId id="369" r:id="rId23"/>
    <p:sldId id="370" r:id="rId24"/>
    <p:sldId id="371" r:id="rId25"/>
    <p:sldId id="372" r:id="rId26"/>
    <p:sldId id="373" r:id="rId27"/>
    <p:sldId id="374" r:id="rId28"/>
    <p:sldId id="375" r:id="rId29"/>
    <p:sldId id="388" r:id="rId30"/>
    <p:sldId id="389" r:id="rId31"/>
    <p:sldId id="361" r:id="rId32"/>
    <p:sldId id="332" r:id="rId33"/>
    <p:sldId id="360" r:id="rId34"/>
    <p:sldId id="347" r:id="rId35"/>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DB413"/>
    <a:srgbClr val="FFB514"/>
    <a:srgbClr val="FFC101"/>
    <a:srgbClr val="FFE48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1969"/>
    <p:restoredTop sz="79471" autoAdjust="0"/>
  </p:normalViewPr>
  <p:slideViewPr>
    <p:cSldViewPr snapToGrid="0" snapToObjects="1">
      <p:cViewPr varScale="1">
        <p:scale>
          <a:sx n="169" d="100"/>
          <a:sy n="169" d="100"/>
        </p:scale>
        <p:origin x="1456" y="116"/>
      </p:cViewPr>
      <p:guideLst>
        <p:guide orient="horz" pos="162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cat>
            <c:strRef>
              <c:f>Sheet1!$A$2:$A$3</c:f>
              <c:strCache>
                <c:ptCount val="2"/>
                <c:pt idx="0">
                  <c:v>Yes</c:v>
                </c:pt>
                <c:pt idx="1">
                  <c:v>No</c:v>
                </c:pt>
              </c:strCache>
            </c:strRef>
          </c:cat>
          <c:val>
            <c:numRef>
              <c:f>Sheet1!$B$2:$B$3</c:f>
              <c:numCache>
                <c:formatCode>General</c:formatCode>
                <c:ptCount val="2"/>
                <c:pt idx="0">
                  <c:v>12.5</c:v>
                </c:pt>
                <c:pt idx="1">
                  <c:v>87.5</c:v>
                </c:pt>
              </c:numCache>
            </c:numRef>
          </c:val>
          <c:extLst>
            <c:ext xmlns:c16="http://schemas.microsoft.com/office/drawing/2014/chart" uri="{C3380CC4-5D6E-409C-BE32-E72D297353CC}">
              <c16:uniqueId val="{00000000-7615-AD42-9F4D-954DA85334CB}"/>
            </c:ext>
          </c:extLst>
        </c:ser>
        <c:dLbls>
          <c:showLegendKey val="0"/>
          <c:showVal val="0"/>
          <c:showCatName val="0"/>
          <c:showSerName val="0"/>
          <c:showPercent val="0"/>
          <c:showBubbleSize val="0"/>
          <c:showLeaderLines val="1"/>
        </c:dLbls>
        <c:firstSliceAng val="0"/>
      </c:pieChart>
    </c:plotArea>
    <c:legend>
      <c:legendPos val="r"/>
      <c:overlay val="0"/>
    </c:legend>
    <c:plotVisOnly val="1"/>
    <c:dispBlanksAs val="zero"/>
    <c:showDLblsOverMax val="0"/>
  </c:chart>
  <c:txPr>
    <a:bodyPr/>
    <a:lstStyle/>
    <a:p>
      <a:pPr>
        <a:defRPr sz="1800"/>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cat>
            <c:strRef>
              <c:f>Sheet1!$A$2:$A$3</c:f>
              <c:strCache>
                <c:ptCount val="2"/>
                <c:pt idx="0">
                  <c:v>Yes</c:v>
                </c:pt>
                <c:pt idx="1">
                  <c:v>No</c:v>
                </c:pt>
              </c:strCache>
            </c:strRef>
          </c:cat>
          <c:val>
            <c:numRef>
              <c:f>Sheet1!$B$2:$B$3</c:f>
              <c:numCache>
                <c:formatCode>General</c:formatCode>
                <c:ptCount val="2"/>
                <c:pt idx="0">
                  <c:v>55.6</c:v>
                </c:pt>
                <c:pt idx="1">
                  <c:v>44.4</c:v>
                </c:pt>
              </c:numCache>
            </c:numRef>
          </c:val>
          <c:extLst>
            <c:ext xmlns:c16="http://schemas.microsoft.com/office/drawing/2014/chart" uri="{C3380CC4-5D6E-409C-BE32-E72D297353CC}">
              <c16:uniqueId val="{00000000-2F75-0244-AB1A-23ADD38ABA95}"/>
            </c:ext>
          </c:extLst>
        </c:ser>
        <c:dLbls>
          <c:showLegendKey val="0"/>
          <c:showVal val="0"/>
          <c:showCatName val="0"/>
          <c:showSerName val="0"/>
          <c:showPercent val="0"/>
          <c:showBubbleSize val="0"/>
          <c:showLeaderLines val="1"/>
        </c:dLbls>
        <c:firstSliceAng val="0"/>
      </c:pieChart>
    </c:plotArea>
    <c:plotVisOnly val="1"/>
    <c:dispBlanksAs val="zero"/>
    <c:showDLblsOverMax val="0"/>
  </c:chart>
  <c:txPr>
    <a:bodyPr/>
    <a:lstStyle/>
    <a:p>
      <a:pPr>
        <a:defRPr sz="1800"/>
      </a:pPr>
      <a:endParaRPr lang="en-US"/>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C5F3281-8FB9-473E-A2D4-7CB57B98F8A4}" type="datetimeFigureOut">
              <a:rPr lang="en-US" smtClean="0"/>
              <a:t>12/3/2024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5B2E1FE-4189-4379-96FB-81743B5C961D}" type="slidenum">
              <a:rPr lang="en-US" smtClean="0"/>
              <a:t>‹#›</a:t>
            </a:fld>
            <a:endParaRPr lang="en-US"/>
          </a:p>
        </p:txBody>
      </p:sp>
    </p:spTree>
    <p:extLst>
      <p:ext uri="{BB962C8B-B14F-4D97-AF65-F5344CB8AC3E}">
        <p14:creationId xmlns:p14="http://schemas.microsoft.com/office/powerpoint/2010/main" val="33800360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Algorithms can do real harm.</a:t>
            </a:r>
          </a:p>
        </p:txBody>
      </p:sp>
      <p:sp>
        <p:nvSpPr>
          <p:cNvPr id="4" name="Slide Number Placeholder 3"/>
          <p:cNvSpPr>
            <a:spLocks noGrp="1"/>
          </p:cNvSpPr>
          <p:nvPr>
            <p:ph type="sldNum" sz="quarter" idx="5"/>
          </p:nvPr>
        </p:nvSpPr>
        <p:spPr/>
        <p:txBody>
          <a:bodyPr/>
          <a:lstStyle/>
          <a:p>
            <a:fld id="{A5B2E1FE-4189-4379-96FB-81743B5C961D}" type="slidenum">
              <a:rPr lang="en-US" smtClean="0"/>
              <a:t>2</a:t>
            </a:fld>
            <a:endParaRPr lang="en-US"/>
          </a:p>
        </p:txBody>
      </p:sp>
    </p:spTree>
    <p:extLst>
      <p:ext uri="{BB962C8B-B14F-4D97-AF65-F5344CB8AC3E}">
        <p14:creationId xmlns:p14="http://schemas.microsoft.com/office/powerpoint/2010/main" val="31163021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B2E1FE-4189-4379-96FB-81743B5C961D}" type="slidenum">
              <a:rPr lang="en-US" smtClean="0"/>
              <a:t>17</a:t>
            </a:fld>
            <a:endParaRPr lang="en-US"/>
          </a:p>
        </p:txBody>
      </p:sp>
    </p:spTree>
    <p:extLst>
      <p:ext uri="{BB962C8B-B14F-4D97-AF65-F5344CB8AC3E}">
        <p14:creationId xmlns:p14="http://schemas.microsoft.com/office/powerpoint/2010/main" val="2482583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Mr. Zuckerberg provides a good example on algorithms used to catch bad behaviors in the platform.</a:t>
            </a:r>
          </a:p>
          <a:p>
            <a:r>
              <a:rPr lang="en-US" dirty="0"/>
              <a:t>(1) In one scenario we may have an algorithm that labels bad guys but at the same time we may mislabel a few good guys in the process.</a:t>
            </a:r>
          </a:p>
          <a:p>
            <a:r>
              <a:rPr lang="en-US" dirty="0"/>
              <a:t>(2) In the other scenario we may want to make sure we keep at a minimum mislabeling of good guys as bad guys but we may have to let a few bad guys go by? </a:t>
            </a:r>
          </a:p>
          <a:p>
            <a:endParaRPr lang="en-US" dirty="0"/>
          </a:p>
          <a:p>
            <a:r>
              <a:rPr lang="en-US" dirty="0"/>
              <a:t>This is a classification problem dilemma and as a data scientist your job is to work with your stakeholders to identify which are acceptable and unacceptable situations for your problem.</a:t>
            </a:r>
          </a:p>
        </p:txBody>
      </p:sp>
      <p:sp>
        <p:nvSpPr>
          <p:cNvPr id="4" name="Slide Number Placeholder 3"/>
          <p:cNvSpPr>
            <a:spLocks noGrp="1"/>
          </p:cNvSpPr>
          <p:nvPr>
            <p:ph type="sldNum" sz="quarter" idx="5"/>
          </p:nvPr>
        </p:nvSpPr>
        <p:spPr/>
        <p:txBody>
          <a:bodyPr/>
          <a:lstStyle/>
          <a:p>
            <a:fld id="{A5B2E1FE-4189-4379-96FB-81743B5C961D}" type="slidenum">
              <a:rPr lang="en-US" smtClean="0"/>
              <a:t>18</a:t>
            </a:fld>
            <a:endParaRPr lang="en-US"/>
          </a:p>
        </p:txBody>
      </p:sp>
    </p:spTree>
    <p:extLst>
      <p:ext uri="{BB962C8B-B14F-4D97-AF65-F5344CB8AC3E}">
        <p14:creationId xmlns:p14="http://schemas.microsoft.com/office/powerpoint/2010/main" val="33722966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A338380-8520-4FC9-BD1E-85E00F19BEAA}" type="slidenum">
              <a:rPr lang="en-US" smtClean="0"/>
              <a:t>19</a:t>
            </a:fld>
            <a:endParaRPr lang="en-US"/>
          </a:p>
        </p:txBody>
      </p:sp>
    </p:spTree>
    <p:extLst>
      <p:ext uri="{BB962C8B-B14F-4D97-AF65-F5344CB8AC3E}">
        <p14:creationId xmlns:p14="http://schemas.microsoft.com/office/powerpoint/2010/main" val="12007361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Fox News, 2012</a:t>
            </a:r>
          </a:p>
        </p:txBody>
      </p:sp>
      <p:sp>
        <p:nvSpPr>
          <p:cNvPr id="4" name="Slide Number Placeholder 3"/>
          <p:cNvSpPr>
            <a:spLocks noGrp="1"/>
          </p:cNvSpPr>
          <p:nvPr>
            <p:ph type="sldNum" sz="quarter" idx="10"/>
          </p:nvPr>
        </p:nvSpPr>
        <p:spPr/>
        <p:txBody>
          <a:bodyPr/>
          <a:lstStyle/>
          <a:p>
            <a:fld id="{3A338380-8520-4FC9-BD1E-85E00F19BEAA}" type="slidenum">
              <a:rPr lang="en-US" smtClean="0"/>
              <a:t>20</a:t>
            </a:fld>
            <a:endParaRPr lang="en-US"/>
          </a:p>
        </p:txBody>
      </p:sp>
    </p:spTree>
    <p:extLst>
      <p:ext uri="{BB962C8B-B14F-4D97-AF65-F5344CB8AC3E}">
        <p14:creationId xmlns:p14="http://schemas.microsoft.com/office/powerpoint/2010/main" val="37876202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This </a:t>
            </a:r>
            <a:r>
              <a:rPr lang="en-US" sz="1200" b="1" dirty="0">
                <a:solidFill>
                  <a:schemeClr val="accent1"/>
                </a:solidFill>
              </a:rPr>
              <a:t>pictograph</a:t>
            </a:r>
            <a:r>
              <a:rPr lang="en-US" sz="1200" dirty="0"/>
              <a:t> is misleading. While the number of ‘made shots’ is only double the ‘assists’ per game, the </a:t>
            </a:r>
            <a:r>
              <a:rPr lang="en-US" sz="1200" b="1" dirty="0">
                <a:solidFill>
                  <a:schemeClr val="accent1"/>
                </a:solidFill>
              </a:rPr>
              <a:t>two-dimensional </a:t>
            </a:r>
            <a:r>
              <a:rPr lang="en-US" sz="1200" dirty="0"/>
              <a:t>ball figure makes the made shots appear </a:t>
            </a:r>
            <a:r>
              <a:rPr lang="en-US" sz="1200" i="1" dirty="0"/>
              <a:t>several times</a:t>
            </a:r>
            <a:r>
              <a:rPr lang="en-US" sz="1200" dirty="0"/>
              <a:t> as big.</a:t>
            </a:r>
          </a:p>
          <a:p>
            <a:endParaRPr lang="en-US" dirty="0"/>
          </a:p>
        </p:txBody>
      </p:sp>
      <p:sp>
        <p:nvSpPr>
          <p:cNvPr id="4" name="Slide Number Placeholder 3"/>
          <p:cNvSpPr>
            <a:spLocks noGrp="1"/>
          </p:cNvSpPr>
          <p:nvPr>
            <p:ph type="sldNum" sz="quarter" idx="5"/>
          </p:nvPr>
        </p:nvSpPr>
        <p:spPr/>
        <p:txBody>
          <a:bodyPr/>
          <a:lstStyle/>
          <a:p>
            <a:fld id="{A5B2E1FE-4189-4379-96FB-81743B5C961D}" type="slidenum">
              <a:rPr lang="en-US" smtClean="0"/>
              <a:t>23</a:t>
            </a:fld>
            <a:endParaRPr lang="en-US"/>
          </a:p>
        </p:txBody>
      </p:sp>
    </p:spTree>
    <p:extLst>
      <p:ext uri="{BB962C8B-B14F-4D97-AF65-F5344CB8AC3E}">
        <p14:creationId xmlns:p14="http://schemas.microsoft.com/office/powerpoint/2010/main" val="15405105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1BA776D8-D5F2-4315-8561-EE3E797738BD}" type="slidenum">
              <a:rPr lang="en-US" smtClean="0"/>
              <a:pPr/>
              <a:t>31</a:t>
            </a:fld>
            <a:endParaRPr lang="en-US"/>
          </a:p>
        </p:txBody>
      </p:sp>
      <p:sp>
        <p:nvSpPr>
          <p:cNvPr id="6" name="Header Placeholder 5"/>
          <p:cNvSpPr>
            <a:spLocks noGrp="1"/>
          </p:cNvSpPr>
          <p:nvPr>
            <p:ph type="hdr" sz="quarter" idx="12"/>
          </p:nvPr>
        </p:nvSpPr>
        <p:spPr/>
        <p:txBody>
          <a:bodyPr/>
          <a:lstStyle/>
          <a:p>
            <a:r>
              <a:rPr lang="en-US"/>
              <a:t>Principles of Survey Design</a:t>
            </a:r>
          </a:p>
        </p:txBody>
      </p:sp>
      <p:sp>
        <p:nvSpPr>
          <p:cNvPr id="7" name="Date Placeholder 6"/>
          <p:cNvSpPr>
            <a:spLocks noGrp="1"/>
          </p:cNvSpPr>
          <p:nvPr>
            <p:ph type="dt" idx="13"/>
          </p:nvPr>
        </p:nvSpPr>
        <p:spPr/>
        <p:txBody>
          <a:bodyPr/>
          <a:lstStyle/>
          <a:p>
            <a:r>
              <a:rPr lang="en-US"/>
              <a:t>8/28/2013</a:t>
            </a:r>
          </a:p>
        </p:txBody>
      </p:sp>
    </p:spTree>
    <p:extLst>
      <p:ext uri="{BB962C8B-B14F-4D97-AF65-F5344CB8AC3E}">
        <p14:creationId xmlns:p14="http://schemas.microsoft.com/office/powerpoint/2010/main" val="11740904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a:p>
        </p:txBody>
      </p:sp>
      <p:sp>
        <p:nvSpPr>
          <p:cNvPr id="4" name="Slide Number Placeholder 3"/>
          <p:cNvSpPr>
            <a:spLocks noGrp="1"/>
          </p:cNvSpPr>
          <p:nvPr>
            <p:ph type="sldNum" sz="quarter" idx="10"/>
          </p:nvPr>
        </p:nvSpPr>
        <p:spPr/>
        <p:txBody>
          <a:bodyPr/>
          <a:lstStyle/>
          <a:p>
            <a:fld id="{1BA776D8-D5F2-4315-8561-EE3E797738BD}" type="slidenum">
              <a:rPr lang="en-US" smtClean="0"/>
              <a:pPr/>
              <a:t>33</a:t>
            </a:fld>
            <a:endParaRPr lang="en-US"/>
          </a:p>
        </p:txBody>
      </p:sp>
      <p:sp>
        <p:nvSpPr>
          <p:cNvPr id="5" name="Date Placeholder 4"/>
          <p:cNvSpPr>
            <a:spLocks noGrp="1"/>
          </p:cNvSpPr>
          <p:nvPr>
            <p:ph type="dt" idx="11"/>
          </p:nvPr>
        </p:nvSpPr>
        <p:spPr/>
        <p:txBody>
          <a:bodyPr/>
          <a:lstStyle/>
          <a:p>
            <a:r>
              <a:rPr lang="en-US"/>
              <a:t>8/28/2013</a:t>
            </a:r>
          </a:p>
        </p:txBody>
      </p:sp>
    </p:spTree>
    <p:extLst>
      <p:ext uri="{BB962C8B-B14F-4D97-AF65-F5344CB8AC3E}">
        <p14:creationId xmlns:p14="http://schemas.microsoft.com/office/powerpoint/2010/main" val="29513498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BA776D8-D5F2-4315-8561-EE3E797738BD}" type="slidenum">
              <a:rPr lang="en-US" smtClean="0"/>
              <a:pPr/>
              <a:t>34</a:t>
            </a:fld>
            <a:endParaRPr lang="en-US"/>
          </a:p>
        </p:txBody>
      </p:sp>
      <p:sp>
        <p:nvSpPr>
          <p:cNvPr id="6" name="Header Placeholder 5"/>
          <p:cNvSpPr>
            <a:spLocks noGrp="1"/>
          </p:cNvSpPr>
          <p:nvPr>
            <p:ph type="hdr" sz="quarter" idx="12"/>
          </p:nvPr>
        </p:nvSpPr>
        <p:spPr/>
        <p:txBody>
          <a:bodyPr/>
          <a:lstStyle/>
          <a:p>
            <a:r>
              <a:rPr lang="en-US"/>
              <a:t>Principles of Survey Design</a:t>
            </a:r>
          </a:p>
        </p:txBody>
      </p:sp>
      <p:sp>
        <p:nvSpPr>
          <p:cNvPr id="7" name="Date Placeholder 6"/>
          <p:cNvSpPr>
            <a:spLocks noGrp="1"/>
          </p:cNvSpPr>
          <p:nvPr>
            <p:ph type="dt" idx="13"/>
          </p:nvPr>
        </p:nvSpPr>
        <p:spPr/>
        <p:txBody>
          <a:bodyPr/>
          <a:lstStyle/>
          <a:p>
            <a:r>
              <a:rPr lang="en-US"/>
              <a:t>8/28/2013</a:t>
            </a:r>
          </a:p>
        </p:txBody>
      </p:sp>
    </p:spTree>
    <p:extLst>
      <p:ext uri="{BB962C8B-B14F-4D97-AF65-F5344CB8AC3E}">
        <p14:creationId xmlns:p14="http://schemas.microsoft.com/office/powerpoint/2010/main" val="37445088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103f01fd9f8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103f01fd9f8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091337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AI system, like any system could be abused, Privacy, Civil Rights, Freedoms, etc.</a:t>
            </a:r>
          </a:p>
        </p:txBody>
      </p:sp>
      <p:sp>
        <p:nvSpPr>
          <p:cNvPr id="4" name="Slide Number Placeholder 3"/>
          <p:cNvSpPr>
            <a:spLocks noGrp="1"/>
          </p:cNvSpPr>
          <p:nvPr>
            <p:ph type="sldNum" sz="quarter" idx="5"/>
          </p:nvPr>
        </p:nvSpPr>
        <p:spPr/>
        <p:txBody>
          <a:bodyPr/>
          <a:lstStyle/>
          <a:p>
            <a:fld id="{A5B2E1FE-4189-4379-96FB-81743B5C961D}" type="slidenum">
              <a:rPr lang="en-US" smtClean="0"/>
              <a:t>5</a:t>
            </a:fld>
            <a:endParaRPr lang="en-US"/>
          </a:p>
        </p:txBody>
      </p:sp>
    </p:spTree>
    <p:extLst>
      <p:ext uri="{BB962C8B-B14F-4D97-AF65-F5344CB8AC3E}">
        <p14:creationId xmlns:p14="http://schemas.microsoft.com/office/powerpoint/2010/main" val="9109102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103f01fd9f8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103f01fd9f8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38875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731522" y="5863593"/>
            <a:ext cx="5852160" cy="5554980"/>
          </a:xfrm>
          <a:prstGeom prst="rect">
            <a:avLst/>
          </a:prstGeom>
        </p:spPr>
        <p:txBody>
          <a:bodyPr spcFirstLastPara="1" wrap="square" lIns="96589" tIns="96589" rIns="96589" bIns="96589" anchor="t" anchorCtr="0">
            <a:noAutofit/>
          </a:bodyPr>
          <a:lstStyle/>
          <a:p>
            <a:pPr marL="0" indent="0">
              <a:buNone/>
            </a:pPr>
            <a:endParaRPr dirty="0"/>
          </a:p>
        </p:txBody>
      </p:sp>
      <p:sp>
        <p:nvSpPr>
          <p:cNvPr id="89" name="Google Shape;89;p2:notes"/>
          <p:cNvSpPr>
            <a:spLocks noGrp="1" noRot="1" noChangeAspect="1"/>
          </p:cNvSpPr>
          <p:nvPr>
            <p:ph type="sldImg" idx="2"/>
          </p:nvPr>
        </p:nvSpPr>
        <p:spPr>
          <a:xfrm>
            <a:off x="-455613" y="927100"/>
            <a:ext cx="8226426" cy="462756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644782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B2E1FE-4189-4379-96FB-81743B5C961D}" type="slidenum">
              <a:rPr lang="en-US" smtClean="0"/>
              <a:t>9</a:t>
            </a:fld>
            <a:endParaRPr lang="en-US"/>
          </a:p>
        </p:txBody>
      </p:sp>
    </p:spTree>
    <p:extLst>
      <p:ext uri="{BB962C8B-B14F-4D97-AF65-F5344CB8AC3E}">
        <p14:creationId xmlns:p14="http://schemas.microsoft.com/office/powerpoint/2010/main" val="34616732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U.S. Federal Government AI Frameworks and Standards provide guidance on questions that need to be asked when developing systems that use AI and includes industry best practices and Ethic considerations.</a:t>
            </a:r>
          </a:p>
        </p:txBody>
      </p:sp>
      <p:sp>
        <p:nvSpPr>
          <p:cNvPr id="4" name="Slide Number Placeholder 3"/>
          <p:cNvSpPr>
            <a:spLocks noGrp="1"/>
          </p:cNvSpPr>
          <p:nvPr>
            <p:ph type="sldNum" sz="quarter" idx="5"/>
          </p:nvPr>
        </p:nvSpPr>
        <p:spPr/>
        <p:txBody>
          <a:bodyPr/>
          <a:lstStyle/>
          <a:p>
            <a:fld id="{A5B2E1FE-4189-4379-96FB-81743B5C961D}" type="slidenum">
              <a:rPr lang="en-US" smtClean="0"/>
              <a:t>11</a:t>
            </a:fld>
            <a:endParaRPr lang="en-US"/>
          </a:p>
        </p:txBody>
      </p:sp>
    </p:spTree>
    <p:extLst>
      <p:ext uri="{BB962C8B-B14F-4D97-AF65-F5344CB8AC3E}">
        <p14:creationId xmlns:p14="http://schemas.microsoft.com/office/powerpoint/2010/main" val="40248560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Currently in draft, accepting comments and conducting public workshops.</a:t>
            </a:r>
          </a:p>
          <a:p>
            <a:r>
              <a:rPr lang="en-US" dirty="0"/>
              <a:t>Developed in coordination with public, industry, state and federal government and other entities and organizations.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Lays out principles and considerations.</a:t>
            </a:r>
          </a:p>
          <a:p>
            <a:endParaRPr lang="en-US" dirty="0"/>
          </a:p>
        </p:txBody>
      </p:sp>
      <p:sp>
        <p:nvSpPr>
          <p:cNvPr id="4" name="Slide Number Placeholder 3"/>
          <p:cNvSpPr>
            <a:spLocks noGrp="1"/>
          </p:cNvSpPr>
          <p:nvPr>
            <p:ph type="sldNum" sz="quarter" idx="5"/>
          </p:nvPr>
        </p:nvSpPr>
        <p:spPr/>
        <p:txBody>
          <a:bodyPr/>
          <a:lstStyle/>
          <a:p>
            <a:fld id="{A5B2E1FE-4189-4379-96FB-81743B5C961D}" type="slidenum">
              <a:rPr lang="en-US" smtClean="0"/>
              <a:t>14</a:t>
            </a:fld>
            <a:endParaRPr lang="en-US"/>
          </a:p>
        </p:txBody>
      </p:sp>
    </p:spTree>
    <p:extLst>
      <p:ext uri="{BB962C8B-B14F-4D97-AF65-F5344CB8AC3E}">
        <p14:creationId xmlns:p14="http://schemas.microsoft.com/office/powerpoint/2010/main" val="29998826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B2E1FE-4189-4379-96FB-81743B5C961D}" type="slidenum">
              <a:rPr lang="en-US" smtClean="0"/>
              <a:t>16</a:t>
            </a:fld>
            <a:endParaRPr lang="en-US"/>
          </a:p>
        </p:txBody>
      </p:sp>
    </p:spTree>
    <p:extLst>
      <p:ext uri="{BB962C8B-B14F-4D97-AF65-F5344CB8AC3E}">
        <p14:creationId xmlns:p14="http://schemas.microsoft.com/office/powerpoint/2010/main" val="245694096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4750DB4D-B8A9-1444-AD38-47E7DC842E34}"/>
              </a:ext>
            </a:extLst>
          </p:cNvPr>
          <p:cNvGrpSpPr/>
          <p:nvPr userDrawn="1"/>
        </p:nvGrpSpPr>
        <p:grpSpPr>
          <a:xfrm>
            <a:off x="0" y="564776"/>
            <a:ext cx="9144000" cy="2812676"/>
            <a:chOff x="0" y="564776"/>
            <a:chExt cx="9144000" cy="2812676"/>
          </a:xfrm>
        </p:grpSpPr>
        <p:pic>
          <p:nvPicPr>
            <p:cNvPr id="8" name="Picture 7" descr="MD-flag-background-ppt.png">
              <a:extLst>
                <a:ext uri="{FF2B5EF4-FFF2-40B4-BE49-F238E27FC236}">
                  <a16:creationId xmlns:a16="http://schemas.microsoft.com/office/drawing/2014/main" id="{F7107FCE-8F5A-C04F-BCC1-EE10E5862684}"/>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 y="564776"/>
              <a:ext cx="9143999" cy="571500"/>
            </a:xfrm>
            <a:prstGeom prst="rect">
              <a:avLst/>
            </a:prstGeom>
          </p:spPr>
        </p:pic>
        <p:pic>
          <p:nvPicPr>
            <p:cNvPr id="9" name="Picture 8" descr="MD-flag-background-ppt.png">
              <a:extLst>
                <a:ext uri="{FF2B5EF4-FFF2-40B4-BE49-F238E27FC236}">
                  <a16:creationId xmlns:a16="http://schemas.microsoft.com/office/drawing/2014/main" id="{F0253FC5-B373-A74E-B6E6-917757C74FE7}"/>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 y="1129553"/>
              <a:ext cx="9143999" cy="571500"/>
            </a:xfrm>
            <a:prstGeom prst="rect">
              <a:avLst/>
            </a:prstGeom>
          </p:spPr>
        </p:pic>
        <p:pic>
          <p:nvPicPr>
            <p:cNvPr id="10" name="Picture 9" descr="MD-flag-background-ppt.png">
              <a:extLst>
                <a:ext uri="{FF2B5EF4-FFF2-40B4-BE49-F238E27FC236}">
                  <a16:creationId xmlns:a16="http://schemas.microsoft.com/office/drawing/2014/main" id="{3FA1E57B-75B7-514C-9D43-1B196ABC5D28}"/>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1685365"/>
              <a:ext cx="9143999" cy="571500"/>
            </a:xfrm>
            <a:prstGeom prst="rect">
              <a:avLst/>
            </a:prstGeom>
          </p:spPr>
        </p:pic>
        <p:pic>
          <p:nvPicPr>
            <p:cNvPr id="11" name="Picture 10" descr="MD-flag-background-ppt.png">
              <a:extLst>
                <a:ext uri="{FF2B5EF4-FFF2-40B4-BE49-F238E27FC236}">
                  <a16:creationId xmlns:a16="http://schemas.microsoft.com/office/drawing/2014/main" id="{C4096511-65C6-374D-AD92-8D8CE4599005}"/>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2229970"/>
              <a:ext cx="9143999" cy="571500"/>
            </a:xfrm>
            <a:prstGeom prst="rect">
              <a:avLst/>
            </a:prstGeom>
          </p:spPr>
        </p:pic>
        <p:pic>
          <p:nvPicPr>
            <p:cNvPr id="12" name="Picture 11" descr="MD-flag-background-ppt.png">
              <a:extLst>
                <a:ext uri="{FF2B5EF4-FFF2-40B4-BE49-F238E27FC236}">
                  <a16:creationId xmlns:a16="http://schemas.microsoft.com/office/drawing/2014/main" id="{EA8C6FDD-105B-154D-AD2A-A0F28EE57355}"/>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2805952"/>
              <a:ext cx="9143999" cy="571500"/>
            </a:xfrm>
            <a:prstGeom prst="rect">
              <a:avLst/>
            </a:prstGeom>
          </p:spPr>
        </p:pic>
      </p:grpSp>
      <p:sp>
        <p:nvSpPr>
          <p:cNvPr id="3" name="Subtitle 2"/>
          <p:cNvSpPr>
            <a:spLocks noGrp="1"/>
          </p:cNvSpPr>
          <p:nvPr>
            <p:ph type="subTitle" idx="1"/>
          </p:nvPr>
        </p:nvSpPr>
        <p:spPr>
          <a:xfrm>
            <a:off x="1418665" y="3657600"/>
            <a:ext cx="6400800" cy="860612"/>
          </a:xfrm>
        </p:spPr>
        <p:txBody>
          <a:bodyPr/>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7463C41C-A487-0C45-A261-16903102544D}" type="datetimeFigureOut">
              <a:rPr lang="en-US" smtClean="0"/>
              <a:t>12/3/2024</a:t>
            </a:fld>
            <a:endParaRPr lang="en-US"/>
          </a:p>
        </p:txBody>
      </p:sp>
      <p:sp>
        <p:nvSpPr>
          <p:cNvPr id="5" name="Footer Placeholder 4"/>
          <p:cNvSpPr>
            <a:spLocks noGrp="1"/>
          </p:cNvSpPr>
          <p:nvPr>
            <p:ph type="ftr" sz="quarter" idx="11"/>
          </p:nvPr>
        </p:nvSpPr>
        <p:spPr/>
        <p:txBody>
          <a:bodyPr/>
          <a:lstStyle/>
          <a:p>
            <a:r>
              <a:rPr lang="en-US" dirty="0"/>
              <a:t>URL</a:t>
            </a:r>
          </a:p>
        </p:txBody>
      </p:sp>
      <p:pic>
        <p:nvPicPr>
          <p:cNvPr id="6" name="Picture 5" descr="UMBC-primary-logo-CMYK-on-black.png">
            <a:extLst>
              <a:ext uri="{FF2B5EF4-FFF2-40B4-BE49-F238E27FC236}">
                <a16:creationId xmlns:a16="http://schemas.microsoft.com/office/drawing/2014/main" id="{03D4822F-9476-F54E-82C8-367A21C0DA5F}"/>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2842504" y="119795"/>
            <a:ext cx="2486041" cy="572729"/>
          </a:xfrm>
          <a:prstGeom prst="rect">
            <a:avLst/>
          </a:prstGeom>
        </p:spPr>
      </p:pic>
      <p:sp>
        <p:nvSpPr>
          <p:cNvPr id="2" name="Title 1"/>
          <p:cNvSpPr>
            <a:spLocks noGrp="1"/>
          </p:cNvSpPr>
          <p:nvPr>
            <p:ph type="ctrTitle"/>
          </p:nvPr>
        </p:nvSpPr>
        <p:spPr>
          <a:xfrm>
            <a:off x="726140" y="1328879"/>
            <a:ext cx="7772400" cy="1102519"/>
          </a:xfrm>
        </p:spPr>
        <p:txBody>
          <a:bodyPr/>
          <a:lstStyle>
            <a:lvl1pP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3874584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9"/>
        <p:cNvGrpSpPr/>
        <p:nvPr/>
      </p:nvGrpSpPr>
      <p:grpSpPr>
        <a:xfrm>
          <a:off x="0" y="0"/>
          <a:ext cx="0" cy="0"/>
          <a:chOff x="0" y="0"/>
          <a:chExt cx="0" cy="0"/>
        </a:xfrm>
      </p:grpSpPr>
      <p:sp>
        <p:nvSpPr>
          <p:cNvPr id="20" name="Google Shape;20;p4"/>
          <p:cNvSpPr txBox="1">
            <a:spLocks noGrp="1"/>
          </p:cNvSpPr>
          <p:nvPr>
            <p:ph type="title"/>
          </p:nvPr>
        </p:nvSpPr>
        <p:spPr>
          <a:xfrm>
            <a:off x="311700" y="649750"/>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1" name="Google Shape;21;p4"/>
          <p:cNvSpPr txBox="1">
            <a:spLocks noGrp="1"/>
          </p:cNvSpPr>
          <p:nvPr>
            <p:ph type="body" idx="1"/>
          </p:nvPr>
        </p:nvSpPr>
        <p:spPr>
          <a:xfrm>
            <a:off x="311700" y="1222450"/>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2" name="Google Shape;22;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1785971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43752" y="1"/>
            <a:ext cx="7953935" cy="571500"/>
          </a:xfrm>
        </p:spPr>
        <p:txBody>
          <a:bodyPr>
            <a:noAutofit/>
          </a:bodyPr>
          <a:lstStyle>
            <a:lvl1pPr algn="l">
              <a:defRPr sz="3600">
                <a:solidFill>
                  <a:srgbClr val="FFB514"/>
                </a:solidFill>
                <a:latin typeface="+mj-lt"/>
              </a:defRPr>
            </a:lvl1pPr>
          </a:lstStyle>
          <a:p>
            <a:r>
              <a:rPr lang="en-US" dirty="0"/>
              <a:t>Click to edit Master title style</a:t>
            </a:r>
          </a:p>
        </p:txBody>
      </p:sp>
      <p:sp>
        <p:nvSpPr>
          <p:cNvPr id="3" name="Content Placeholder 2"/>
          <p:cNvSpPr>
            <a:spLocks noGrp="1"/>
          </p:cNvSpPr>
          <p:nvPr>
            <p:ph idx="1"/>
          </p:nvPr>
        </p:nvSpPr>
        <p:spPr>
          <a:xfrm>
            <a:off x="457200" y="732866"/>
            <a:ext cx="8229600" cy="3861758"/>
          </a:xfrm>
        </p:spPr>
        <p:txBody>
          <a:bodyPr>
            <a:normAutofit/>
          </a:bodyPr>
          <a:lstStyle>
            <a:lvl1pPr>
              <a:defRPr sz="2400"/>
            </a:lvl1pPr>
            <a:lvl2pPr>
              <a:defRPr sz="2000"/>
            </a:lvl2pPr>
            <a:lvl3pPr>
              <a:defRPr sz="18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7463C41C-A487-0C45-A261-16903102544D}" type="datetimeFigureOut">
              <a:rPr lang="en-US" smtClean="0"/>
              <a:t>12/3/2024</a:t>
            </a:fld>
            <a:endParaRPr lang="en-US"/>
          </a:p>
        </p:txBody>
      </p:sp>
      <p:sp>
        <p:nvSpPr>
          <p:cNvPr id="5" name="Footer Placeholder 4"/>
          <p:cNvSpPr>
            <a:spLocks noGrp="1"/>
          </p:cNvSpPr>
          <p:nvPr>
            <p:ph type="ftr" sz="quarter" idx="11"/>
          </p:nvPr>
        </p:nvSpPr>
        <p:spPr/>
        <p:txBody>
          <a:bodyPr/>
          <a:lstStyle/>
          <a:p>
            <a:r>
              <a:rPr lang="en-US" dirty="0"/>
              <a:t>URL</a:t>
            </a:r>
          </a:p>
        </p:txBody>
      </p:sp>
      <p:pic>
        <p:nvPicPr>
          <p:cNvPr id="6" name="Picture 5" descr="UMBC-primary-logo-CMYK-on-black.png">
            <a:extLst>
              <a:ext uri="{FF2B5EF4-FFF2-40B4-BE49-F238E27FC236}">
                <a16:creationId xmlns:a16="http://schemas.microsoft.com/office/drawing/2014/main" id="{EE0ACFE5-55C9-5545-A73B-CB4CB0413A62}"/>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8647318" y="60511"/>
            <a:ext cx="449617" cy="477371"/>
          </a:xfrm>
          <a:prstGeom prst="rect">
            <a:avLst/>
          </a:prstGeom>
        </p:spPr>
      </p:pic>
    </p:spTree>
    <p:extLst>
      <p:ext uri="{BB962C8B-B14F-4D97-AF65-F5344CB8AC3E}">
        <p14:creationId xmlns:p14="http://schemas.microsoft.com/office/powerpoint/2010/main" val="30735165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8ACCFA99-DD46-7C45-A193-598BC076FA5F}"/>
              </a:ext>
            </a:extLst>
          </p:cNvPr>
          <p:cNvGrpSpPr/>
          <p:nvPr userDrawn="1"/>
        </p:nvGrpSpPr>
        <p:grpSpPr>
          <a:xfrm>
            <a:off x="0" y="490812"/>
            <a:ext cx="9144000" cy="2812676"/>
            <a:chOff x="0" y="564776"/>
            <a:chExt cx="9144000" cy="2812676"/>
          </a:xfrm>
        </p:grpSpPr>
        <p:pic>
          <p:nvPicPr>
            <p:cNvPr id="7" name="Picture 6" descr="MD-flag-background-ppt.png">
              <a:extLst>
                <a:ext uri="{FF2B5EF4-FFF2-40B4-BE49-F238E27FC236}">
                  <a16:creationId xmlns:a16="http://schemas.microsoft.com/office/drawing/2014/main" id="{ADF5561A-3EA4-AF4F-9492-1001A1A7DA75}"/>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 y="564776"/>
              <a:ext cx="9143999" cy="571500"/>
            </a:xfrm>
            <a:prstGeom prst="rect">
              <a:avLst/>
            </a:prstGeom>
          </p:spPr>
        </p:pic>
        <p:pic>
          <p:nvPicPr>
            <p:cNvPr id="8" name="Picture 7" descr="MD-flag-background-ppt.png">
              <a:extLst>
                <a:ext uri="{FF2B5EF4-FFF2-40B4-BE49-F238E27FC236}">
                  <a16:creationId xmlns:a16="http://schemas.microsoft.com/office/drawing/2014/main" id="{19A5CF5A-8A6E-0D4D-B683-74160C23AD1E}"/>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 y="1129553"/>
              <a:ext cx="9143999" cy="571500"/>
            </a:xfrm>
            <a:prstGeom prst="rect">
              <a:avLst/>
            </a:prstGeom>
          </p:spPr>
        </p:pic>
        <p:pic>
          <p:nvPicPr>
            <p:cNvPr id="9" name="Picture 8" descr="MD-flag-background-ppt.png">
              <a:extLst>
                <a:ext uri="{FF2B5EF4-FFF2-40B4-BE49-F238E27FC236}">
                  <a16:creationId xmlns:a16="http://schemas.microsoft.com/office/drawing/2014/main" id="{4A50654A-436C-CD41-B289-F04E4F49AA26}"/>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1685365"/>
              <a:ext cx="9143999" cy="571500"/>
            </a:xfrm>
            <a:prstGeom prst="rect">
              <a:avLst/>
            </a:prstGeom>
          </p:spPr>
        </p:pic>
        <p:pic>
          <p:nvPicPr>
            <p:cNvPr id="10" name="Picture 9" descr="MD-flag-background-ppt.png">
              <a:extLst>
                <a:ext uri="{FF2B5EF4-FFF2-40B4-BE49-F238E27FC236}">
                  <a16:creationId xmlns:a16="http://schemas.microsoft.com/office/drawing/2014/main" id="{EB74444E-859B-7544-B26A-809A5D17F50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2229970"/>
              <a:ext cx="9143999" cy="571500"/>
            </a:xfrm>
            <a:prstGeom prst="rect">
              <a:avLst/>
            </a:prstGeom>
          </p:spPr>
        </p:pic>
        <p:pic>
          <p:nvPicPr>
            <p:cNvPr id="11" name="Picture 10" descr="MD-flag-background-ppt.png">
              <a:extLst>
                <a:ext uri="{FF2B5EF4-FFF2-40B4-BE49-F238E27FC236}">
                  <a16:creationId xmlns:a16="http://schemas.microsoft.com/office/drawing/2014/main" id="{500D4BB9-7C8C-ED42-A028-63F65FD44D30}"/>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2805952"/>
              <a:ext cx="9143999" cy="571500"/>
            </a:xfrm>
            <a:prstGeom prst="rect">
              <a:avLst/>
            </a:prstGeom>
          </p:spPr>
        </p:pic>
      </p:grpSp>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rgbClr val="FFB514"/>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7463C41C-A487-0C45-A261-16903102544D}" type="datetimeFigureOut">
              <a:rPr lang="en-US" smtClean="0"/>
              <a:t>12/3/2024</a:t>
            </a:fld>
            <a:endParaRPr lang="en-US"/>
          </a:p>
        </p:txBody>
      </p:sp>
      <p:sp>
        <p:nvSpPr>
          <p:cNvPr id="5" name="Footer Placeholder 4"/>
          <p:cNvSpPr>
            <a:spLocks noGrp="1"/>
          </p:cNvSpPr>
          <p:nvPr>
            <p:ph type="ftr" sz="quarter" idx="11"/>
          </p:nvPr>
        </p:nvSpPr>
        <p:spPr/>
        <p:txBody>
          <a:bodyPr/>
          <a:lstStyle/>
          <a:p>
            <a:r>
              <a:rPr lang="en-US" dirty="0"/>
              <a:t>URL</a:t>
            </a:r>
          </a:p>
        </p:txBody>
      </p:sp>
      <p:pic>
        <p:nvPicPr>
          <p:cNvPr id="12" name="Picture 11" descr="UMBC-primary-logo-CMYK-on-black.png">
            <a:extLst>
              <a:ext uri="{FF2B5EF4-FFF2-40B4-BE49-F238E27FC236}">
                <a16:creationId xmlns:a16="http://schemas.microsoft.com/office/drawing/2014/main" id="{96CB9B5A-7640-F540-8160-BB283040C647}"/>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2842504" y="119795"/>
            <a:ext cx="2486041" cy="572729"/>
          </a:xfrm>
          <a:prstGeom prst="rect">
            <a:avLst/>
          </a:prstGeom>
        </p:spPr>
      </p:pic>
    </p:spTree>
    <p:extLst>
      <p:ext uri="{BB962C8B-B14F-4D97-AF65-F5344CB8AC3E}">
        <p14:creationId xmlns:p14="http://schemas.microsoft.com/office/powerpoint/2010/main" val="9979528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
            <a:ext cx="8229600" cy="578224"/>
          </a:xfrm>
        </p:spPr>
        <p:txBody>
          <a:bodyPr>
            <a:noAutofit/>
          </a:bodyPr>
          <a:lstStyle>
            <a:lvl1pPr algn="l">
              <a:defRPr sz="3600">
                <a:solidFill>
                  <a:srgbClr val="FFB514"/>
                </a:solidFill>
              </a:defRPr>
            </a:lvl1pPr>
          </a:lstStyle>
          <a:p>
            <a:r>
              <a:rPr lang="en-US" dirty="0"/>
              <a:t>Click to edit Master title style</a:t>
            </a:r>
          </a:p>
        </p:txBody>
      </p:sp>
      <p:sp>
        <p:nvSpPr>
          <p:cNvPr id="3" name="Content Placeholder 2"/>
          <p:cNvSpPr>
            <a:spLocks noGrp="1"/>
          </p:cNvSpPr>
          <p:nvPr>
            <p:ph sz="half" idx="1"/>
          </p:nvPr>
        </p:nvSpPr>
        <p:spPr>
          <a:xfrm>
            <a:off x="457200" y="699248"/>
            <a:ext cx="4038600" cy="3925574"/>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699248"/>
            <a:ext cx="4038600" cy="3925574"/>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463C41C-A487-0C45-A261-16903102544D}" type="datetimeFigureOut">
              <a:rPr lang="en-US" smtClean="0"/>
              <a:t>12/3/2024</a:t>
            </a:fld>
            <a:endParaRPr lang="en-US"/>
          </a:p>
        </p:txBody>
      </p:sp>
      <p:sp>
        <p:nvSpPr>
          <p:cNvPr id="6" name="Footer Placeholder 5"/>
          <p:cNvSpPr>
            <a:spLocks noGrp="1"/>
          </p:cNvSpPr>
          <p:nvPr>
            <p:ph type="ftr" sz="quarter" idx="11"/>
          </p:nvPr>
        </p:nvSpPr>
        <p:spPr/>
        <p:txBody>
          <a:bodyPr/>
          <a:lstStyle/>
          <a:p>
            <a:r>
              <a:rPr lang="en-US" dirty="0"/>
              <a:t>URL</a:t>
            </a:r>
          </a:p>
        </p:txBody>
      </p:sp>
      <p:pic>
        <p:nvPicPr>
          <p:cNvPr id="7" name="Picture 6" descr="UMBC-primary-logo-CMYK-on-black.png">
            <a:extLst>
              <a:ext uri="{FF2B5EF4-FFF2-40B4-BE49-F238E27FC236}">
                <a16:creationId xmlns:a16="http://schemas.microsoft.com/office/drawing/2014/main" id="{0B7B184D-2247-F142-AE6C-96F398938970}"/>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8647318" y="60511"/>
            <a:ext cx="449617" cy="477371"/>
          </a:xfrm>
          <a:prstGeom prst="rect">
            <a:avLst/>
          </a:prstGeom>
        </p:spPr>
      </p:pic>
    </p:spTree>
    <p:extLst>
      <p:ext uri="{BB962C8B-B14F-4D97-AF65-F5344CB8AC3E}">
        <p14:creationId xmlns:p14="http://schemas.microsoft.com/office/powerpoint/2010/main" val="7678191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63923" y="1"/>
            <a:ext cx="8229600" cy="578224"/>
          </a:xfrm>
        </p:spPr>
        <p:txBody>
          <a:bodyPr>
            <a:noAutofit/>
          </a:bodyPr>
          <a:lstStyle>
            <a:lvl1pPr algn="l">
              <a:defRPr sz="3600">
                <a:solidFill>
                  <a:srgbClr val="FFB514"/>
                </a:solidFill>
              </a:defRPr>
            </a:lvl1pPr>
          </a:lstStyle>
          <a:p>
            <a:r>
              <a:rPr lang="en-US" dirty="0"/>
              <a:t>Click to edit Master title style</a:t>
            </a:r>
          </a:p>
        </p:txBody>
      </p:sp>
      <p:sp>
        <p:nvSpPr>
          <p:cNvPr id="3" name="Text Placeholder 2"/>
          <p:cNvSpPr>
            <a:spLocks noGrp="1"/>
          </p:cNvSpPr>
          <p:nvPr>
            <p:ph type="body" idx="1"/>
          </p:nvPr>
        </p:nvSpPr>
        <p:spPr>
          <a:xfrm>
            <a:off x="457199" y="657666"/>
            <a:ext cx="4040188" cy="43620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199" y="1176618"/>
            <a:ext cx="4040188" cy="3527582"/>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5" y="657666"/>
            <a:ext cx="4041775" cy="43620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1156447"/>
            <a:ext cx="4041775" cy="3527582"/>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463C41C-A487-0C45-A261-16903102544D}" type="datetimeFigureOut">
              <a:rPr lang="en-US" smtClean="0"/>
              <a:t>12/3/2024</a:t>
            </a:fld>
            <a:endParaRPr lang="en-US"/>
          </a:p>
        </p:txBody>
      </p:sp>
      <p:sp>
        <p:nvSpPr>
          <p:cNvPr id="8" name="Footer Placeholder 7"/>
          <p:cNvSpPr>
            <a:spLocks noGrp="1"/>
          </p:cNvSpPr>
          <p:nvPr>
            <p:ph type="ftr" sz="quarter" idx="11"/>
          </p:nvPr>
        </p:nvSpPr>
        <p:spPr/>
        <p:txBody>
          <a:bodyPr/>
          <a:lstStyle/>
          <a:p>
            <a:r>
              <a:rPr lang="en-US" dirty="0"/>
              <a:t>URL</a:t>
            </a:r>
          </a:p>
        </p:txBody>
      </p:sp>
      <p:pic>
        <p:nvPicPr>
          <p:cNvPr id="9" name="Picture 8" descr="UMBC-primary-logo-CMYK-on-black.png">
            <a:extLst>
              <a:ext uri="{FF2B5EF4-FFF2-40B4-BE49-F238E27FC236}">
                <a16:creationId xmlns:a16="http://schemas.microsoft.com/office/drawing/2014/main" id="{600E6DBC-8669-9742-8A68-AC1A4BFC3219}"/>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8647318" y="60511"/>
            <a:ext cx="449617" cy="477371"/>
          </a:xfrm>
          <a:prstGeom prst="rect">
            <a:avLst/>
          </a:prstGeom>
        </p:spPr>
      </p:pic>
    </p:spTree>
    <p:extLst>
      <p:ext uri="{BB962C8B-B14F-4D97-AF65-F5344CB8AC3E}">
        <p14:creationId xmlns:p14="http://schemas.microsoft.com/office/powerpoint/2010/main" val="22058079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30305" y="0"/>
            <a:ext cx="8229600" cy="558053"/>
          </a:xfrm>
        </p:spPr>
        <p:txBody>
          <a:bodyPr>
            <a:noAutofit/>
          </a:bodyPr>
          <a:lstStyle>
            <a:lvl1pPr algn="l">
              <a:defRPr sz="3600">
                <a:solidFill>
                  <a:srgbClr val="FFB514"/>
                </a:solidFill>
              </a:defRPr>
            </a:lvl1pPr>
          </a:lstStyle>
          <a:p>
            <a:r>
              <a:rPr lang="en-US" dirty="0"/>
              <a:t>Click to edit Master title style</a:t>
            </a:r>
          </a:p>
        </p:txBody>
      </p:sp>
      <p:sp>
        <p:nvSpPr>
          <p:cNvPr id="3" name="Date Placeholder 2"/>
          <p:cNvSpPr>
            <a:spLocks noGrp="1"/>
          </p:cNvSpPr>
          <p:nvPr>
            <p:ph type="dt" sz="half" idx="10"/>
          </p:nvPr>
        </p:nvSpPr>
        <p:spPr/>
        <p:txBody>
          <a:bodyPr/>
          <a:lstStyle/>
          <a:p>
            <a:fld id="{7463C41C-A487-0C45-A261-16903102544D}" type="datetimeFigureOut">
              <a:rPr lang="en-US" smtClean="0"/>
              <a:t>12/3/2024</a:t>
            </a:fld>
            <a:endParaRPr lang="en-US"/>
          </a:p>
        </p:txBody>
      </p:sp>
      <p:sp>
        <p:nvSpPr>
          <p:cNvPr id="4" name="Footer Placeholder 3"/>
          <p:cNvSpPr>
            <a:spLocks noGrp="1"/>
          </p:cNvSpPr>
          <p:nvPr>
            <p:ph type="ftr" sz="quarter" idx="11"/>
          </p:nvPr>
        </p:nvSpPr>
        <p:spPr/>
        <p:txBody>
          <a:bodyPr/>
          <a:lstStyle/>
          <a:p>
            <a:r>
              <a:rPr lang="en-US" dirty="0"/>
              <a:t>URL</a:t>
            </a:r>
          </a:p>
        </p:txBody>
      </p:sp>
      <p:pic>
        <p:nvPicPr>
          <p:cNvPr id="5" name="Picture 4" descr="UMBC-primary-logo-CMYK-on-black.png">
            <a:extLst>
              <a:ext uri="{FF2B5EF4-FFF2-40B4-BE49-F238E27FC236}">
                <a16:creationId xmlns:a16="http://schemas.microsoft.com/office/drawing/2014/main" id="{95CC24AD-04BF-7847-B01C-F6D18DA7D375}"/>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8647318" y="60511"/>
            <a:ext cx="449617" cy="477371"/>
          </a:xfrm>
          <a:prstGeom prst="rect">
            <a:avLst/>
          </a:prstGeom>
        </p:spPr>
      </p:pic>
    </p:spTree>
    <p:extLst>
      <p:ext uri="{BB962C8B-B14F-4D97-AF65-F5344CB8AC3E}">
        <p14:creationId xmlns:p14="http://schemas.microsoft.com/office/powerpoint/2010/main" val="25355401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463C41C-A487-0C45-A261-16903102544D}" type="datetimeFigureOut">
              <a:rPr lang="en-US" smtClean="0"/>
              <a:t>12/3/2024</a:t>
            </a:fld>
            <a:endParaRPr lang="en-US"/>
          </a:p>
        </p:txBody>
      </p:sp>
      <p:sp>
        <p:nvSpPr>
          <p:cNvPr id="3" name="Footer Placeholder 2"/>
          <p:cNvSpPr>
            <a:spLocks noGrp="1"/>
          </p:cNvSpPr>
          <p:nvPr>
            <p:ph type="ftr" sz="quarter" idx="11"/>
          </p:nvPr>
        </p:nvSpPr>
        <p:spPr/>
        <p:txBody>
          <a:bodyPr/>
          <a:lstStyle/>
          <a:p>
            <a:r>
              <a:rPr lang="en-US" dirty="0"/>
              <a:t>URL</a:t>
            </a:r>
          </a:p>
        </p:txBody>
      </p:sp>
      <p:pic>
        <p:nvPicPr>
          <p:cNvPr id="4" name="Picture 3" descr="UMBC-primary-logo-CMYK-on-black.png">
            <a:extLst>
              <a:ext uri="{FF2B5EF4-FFF2-40B4-BE49-F238E27FC236}">
                <a16:creationId xmlns:a16="http://schemas.microsoft.com/office/drawing/2014/main" id="{83E10C5A-C998-2E4A-8F08-FE7032772E1C}"/>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8647318" y="60511"/>
            <a:ext cx="449617" cy="477371"/>
          </a:xfrm>
          <a:prstGeom prst="rect">
            <a:avLst/>
          </a:prstGeom>
        </p:spPr>
      </p:pic>
    </p:spTree>
    <p:extLst>
      <p:ext uri="{BB962C8B-B14F-4D97-AF65-F5344CB8AC3E}">
        <p14:creationId xmlns:p14="http://schemas.microsoft.com/office/powerpoint/2010/main" val="14108093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679122"/>
            <a:ext cx="3008313" cy="777366"/>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679122"/>
            <a:ext cx="5111750" cy="391550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609519"/>
            <a:ext cx="3008313" cy="2985104"/>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463C41C-A487-0C45-A261-16903102544D}" type="datetimeFigureOut">
              <a:rPr lang="en-US" smtClean="0"/>
              <a:t>12/3/2024</a:t>
            </a:fld>
            <a:endParaRPr lang="en-US"/>
          </a:p>
        </p:txBody>
      </p:sp>
      <p:sp>
        <p:nvSpPr>
          <p:cNvPr id="6" name="Footer Placeholder 5"/>
          <p:cNvSpPr>
            <a:spLocks noGrp="1"/>
          </p:cNvSpPr>
          <p:nvPr>
            <p:ph type="ftr" sz="quarter" idx="11"/>
          </p:nvPr>
        </p:nvSpPr>
        <p:spPr/>
        <p:txBody>
          <a:bodyPr/>
          <a:lstStyle/>
          <a:p>
            <a:r>
              <a:rPr lang="en-US" dirty="0"/>
              <a:t>URL</a:t>
            </a:r>
          </a:p>
        </p:txBody>
      </p:sp>
      <p:pic>
        <p:nvPicPr>
          <p:cNvPr id="7" name="Picture 6" descr="UMBC-primary-logo-CMYK-on-black.png">
            <a:extLst>
              <a:ext uri="{FF2B5EF4-FFF2-40B4-BE49-F238E27FC236}">
                <a16:creationId xmlns:a16="http://schemas.microsoft.com/office/drawing/2014/main" id="{13DFB92C-076D-4245-A46B-BBF0C25D98A5}"/>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8647318" y="60511"/>
            <a:ext cx="449617" cy="477371"/>
          </a:xfrm>
          <a:prstGeom prst="rect">
            <a:avLst/>
          </a:prstGeom>
        </p:spPr>
      </p:pic>
    </p:spTree>
    <p:extLst>
      <p:ext uri="{BB962C8B-B14F-4D97-AF65-F5344CB8AC3E}">
        <p14:creationId xmlns:p14="http://schemas.microsoft.com/office/powerpoint/2010/main" val="23734305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858517"/>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717648"/>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283570"/>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pic>
        <p:nvPicPr>
          <p:cNvPr id="5" name="Picture 4" descr="UMBC-primary-logo-CMYK-on-black.png">
            <a:extLst>
              <a:ext uri="{FF2B5EF4-FFF2-40B4-BE49-F238E27FC236}">
                <a16:creationId xmlns:a16="http://schemas.microsoft.com/office/drawing/2014/main" id="{A4B53916-F5FC-7344-852B-551758A3CEE3}"/>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8647318" y="60511"/>
            <a:ext cx="449617" cy="477371"/>
          </a:xfrm>
          <a:prstGeom prst="rect">
            <a:avLst/>
          </a:prstGeom>
        </p:spPr>
      </p:pic>
    </p:spTree>
    <p:extLst>
      <p:ext uri="{BB962C8B-B14F-4D97-AF65-F5344CB8AC3E}">
        <p14:creationId xmlns:p14="http://schemas.microsoft.com/office/powerpoint/2010/main" val="18080327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702644"/>
            <a:ext cx="8229600" cy="644065"/>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10179"/>
            <a:ext cx="8229600" cy="2984444"/>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7463C41C-A487-0C45-A261-16903102544D}" type="datetimeFigureOut">
              <a:rPr lang="en-US" smtClean="0"/>
              <a:t>12/3/2024</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URL</a:t>
            </a:r>
          </a:p>
        </p:txBody>
      </p:sp>
      <p:pic>
        <p:nvPicPr>
          <p:cNvPr id="7" name="Picture 6" descr="MD-flag-background-ppt.png"/>
          <p:cNvPicPr>
            <a:picLocks noChangeAspect="1"/>
          </p:cNvPicPr>
          <p:nvPr userDrawn="1"/>
        </p:nvPicPr>
        <p:blipFill>
          <a:blip r:embed="rId12">
            <a:extLst>
              <a:ext uri="{28A0092B-C50C-407E-A947-70E740481C1C}">
                <a14:useLocalDpi xmlns:a14="http://schemas.microsoft.com/office/drawing/2010/main"/>
              </a:ext>
            </a:extLst>
          </a:blip>
          <a:stretch>
            <a:fillRect/>
          </a:stretch>
        </p:blipFill>
        <p:spPr>
          <a:xfrm>
            <a:off x="0" y="0"/>
            <a:ext cx="9143999" cy="571500"/>
          </a:xfrm>
          <a:prstGeom prst="rect">
            <a:avLst/>
          </a:prstGeom>
        </p:spPr>
      </p:pic>
      <p:pic>
        <p:nvPicPr>
          <p:cNvPr id="10" name="Picture 9" descr="corner-element.png"/>
          <p:cNvPicPr>
            <a:picLocks noChangeAspect="1"/>
          </p:cNvPicPr>
          <p:nvPr userDrawn="1"/>
        </p:nvPicPr>
        <p:blipFill>
          <a:blip r:embed="rId13" cstate="hqprint">
            <a:extLst>
              <a:ext uri="{28A0092B-C50C-407E-A947-70E740481C1C}">
                <a14:useLocalDpi xmlns:a14="http://schemas.microsoft.com/office/drawing/2010/main"/>
              </a:ext>
            </a:extLst>
          </a:blip>
          <a:stretch>
            <a:fillRect/>
          </a:stretch>
        </p:blipFill>
        <p:spPr>
          <a:xfrm>
            <a:off x="7919918" y="3901058"/>
            <a:ext cx="1224081" cy="1242442"/>
          </a:xfrm>
          <a:prstGeom prst="rect">
            <a:avLst/>
          </a:prstGeom>
          <a:noFill/>
          <a:ln>
            <a:noFill/>
          </a:ln>
        </p:spPr>
      </p:pic>
    </p:spTree>
    <p:extLst>
      <p:ext uri="{BB962C8B-B14F-4D97-AF65-F5344CB8AC3E}">
        <p14:creationId xmlns:p14="http://schemas.microsoft.com/office/powerpoint/2010/main" val="80290372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28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0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18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18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openstax.org/books/introductory-statistics/pages/9-4-rare-events-the-sample-decision-and-conclusion" TargetMode="External"/><Relationship Id="rId2" Type="http://schemas.openxmlformats.org/officeDocument/2006/relationships/hyperlink" Target="https://corporatefinanceinstitute.com/resources/knowledge/other/multicollinearity/" TargetMode="External"/><Relationship Id="rId1" Type="http://schemas.openxmlformats.org/officeDocument/2006/relationships/slideLayout" Target="../slideLayouts/slideLayout2.xml"/><Relationship Id="rId4" Type="http://schemas.openxmlformats.org/officeDocument/2006/relationships/hyperlink" Target="https://machinelearningmastery.com/combine-oversampling-and-undersampling-for-imbalanced-classification/"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www.microsoft.com/en-us/ai/our-approach?activetab=pivot1%3aprimaryr5#coreui-areaheading-1ordjnc"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hyperlink" Target="https://www.gao.gov/products/gao-21-519sp#:~:text=To%20help%20managers%20ensure%20accountability%20and%20responsible%20use,principles%2C%20which%20address%20governance%2C%20data%2C%20performance%2C%20and%20monitoring." TargetMode="External"/><Relationship Id="rId5" Type="http://schemas.openxmlformats.org/officeDocument/2006/relationships/hyperlink" Target="https://www.nist.gov/itl/ai-risk-management-framework" TargetMode="External"/><Relationship Id="rId4" Type="http://schemas.openxmlformats.org/officeDocument/2006/relationships/hyperlink" Target="https://www.oreilly.com/radar/the-five-cs/" TargetMode="Externa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hyperlink" Target="https://www.oreilly.com/radar/the-five-cs/"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www.nist.gov/itl/ai-risk-management-framework"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s://www.gao.gov/products/gao-21-519sp#:~:text=To%20help%20managers%20ensure%20accountability%20and%20responsible%20use,principles%2C%20which%20address%20governance%2C%20data%2C%20performance%2C%20and%20monitoring."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research.aimultiple.com/ai-ethics/"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hyperlink" Target="https://www.youtube.com/watch?v=irCFLEVUuIo" TargetMode="External"/><Relationship Id="rId4" Type="http://schemas.openxmlformats.org/officeDocument/2006/relationships/hyperlink" Target="https://www.jumpstartmag.com/ai-gone-wrong-5-biggest-ai-failures-of-all-time/" TargetMode="Externa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10.tiff"/><Relationship Id="rId3" Type="http://schemas.openxmlformats.org/officeDocument/2006/relationships/image" Target="../media/image5.png"/><Relationship Id="rId7" Type="http://schemas.openxmlformats.org/officeDocument/2006/relationships/image" Target="../media/image9.tiff"/><Relationship Id="rId2" Type="http://schemas.openxmlformats.org/officeDocument/2006/relationships/notesSlide" Target="../notesSlides/notesSlide1.xml"/><Relationship Id="rId1" Type="http://schemas.openxmlformats.org/officeDocument/2006/relationships/slideLayout" Target="../slideLayouts/slideLayout6.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29.png"/><Relationship Id="rId4" Type="http://schemas.openxmlformats.org/officeDocument/2006/relationships/image" Target="../media/image28.png"/></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www.youtube.com/watch?v=N0Vm0LXmcU4"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1.tiff"/><Relationship Id="rId5" Type="http://schemas.openxmlformats.org/officeDocument/2006/relationships/hyperlink" Target="https://www.youtube.com/watch?v=g5wLaJYBAm4" TargetMode="External"/><Relationship Id="rId4" Type="http://schemas.openxmlformats.org/officeDocument/2006/relationships/hyperlink" Target="https://www.tiktok.com/@deeptomcruise?lang=en"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chart" Target="../charts/char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3.jpeg"/></Relationships>
</file>

<file path=ppt/slides/_rels/slide6.xml.rels><?xml version="1.0" encoding="UTF-8" standalone="yes"?>
<Relationships xmlns="http://schemas.openxmlformats.org/package/2006/relationships"><Relationship Id="rId3" Type="http://schemas.openxmlformats.org/officeDocument/2006/relationships/hyperlink" Target="https://nyti.ms/2kH3YzT"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4.tiff"/></Relationships>
</file>

<file path=ppt/slides/_rels/slide7.xml.rels><?xml version="1.0" encoding="UTF-8" standalone="yes"?>
<Relationships xmlns="http://schemas.openxmlformats.org/package/2006/relationships"><Relationship Id="rId3" Type="http://schemas.openxmlformats.org/officeDocument/2006/relationships/hyperlink" Target="https://www.nature.com/articles/s41467-019-10933-3" TargetMode="External"/><Relationship Id="rId2" Type="http://schemas.openxmlformats.org/officeDocument/2006/relationships/image" Target="../media/image15.jpeg"/><Relationship Id="rId1" Type="http://schemas.openxmlformats.org/officeDocument/2006/relationships/slideLayout" Target="../slideLayouts/slideLayout2.xml"/><Relationship Id="rId4" Type="http://schemas.openxmlformats.org/officeDocument/2006/relationships/hyperlink" Target="https://www.nytimes.com/2019/07/23/health/data-privacy-protection.html"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s://www.forbes.com/sites/korihale/2021/09/02/ai-bias-caused-80-of-black-mortgage-applicants-to-be-denied/?sh=17b8d41236fe" TargetMode="External"/><Relationship Id="rId7" Type="http://schemas.openxmlformats.org/officeDocument/2006/relationships/hyperlink" Target="https://www.scientificamerican.com/article/racial-bias-found-in-a-major-health-care-risk-algorithm/"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hyperlink" Target="https://www.reuters.com/article/us-amazon-com-jobs-automation-insight/amazon-scraps-secret-ai-recruiting-tool-that-showed-bias-against-women-idUSKCN1MK08G" TargetMode="External"/><Relationship Id="rId5" Type="http://schemas.openxmlformats.org/officeDocument/2006/relationships/hyperlink" Target="https://www.propublica.org/article/machine-bias-risk-assessments-in-criminal-sentencing" TargetMode="External"/><Relationship Id="rId4" Type="http://schemas.openxmlformats.org/officeDocument/2006/relationships/hyperlink" Target="https://sitn.hms.harvard.edu/flash/2020/racial-discrimination-in-face-recognition-technology/"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money.cnn.com/2018/06/15/technology/google-diversity-report/index.html"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hyperlink" Target="https://www.forbes.com/sites/carmenniethammer/2020/03/02/ai-bias-could-put-womens-lives-at-riska-challenge-for-regulators" TargetMode="External"/><Relationship Id="rId4" Type="http://schemas.openxmlformats.org/officeDocument/2006/relationships/hyperlink" Target="https://www.npr.org/2020/07/02/886544638/we-have-a-black-people-problem-facebook-worker-claims-racial-discrimination"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6">
            <a:extLst>
              <a:ext uri="{FF2B5EF4-FFF2-40B4-BE49-F238E27FC236}">
                <a16:creationId xmlns:a16="http://schemas.microsoft.com/office/drawing/2014/main" id="{325F4B55-9B5E-A046-A0AA-97BE96F9982D}"/>
              </a:ext>
            </a:extLst>
          </p:cNvPr>
          <p:cNvSpPr>
            <a:spLocks noGrp="1"/>
          </p:cNvSpPr>
          <p:nvPr>
            <p:ph type="subTitle" idx="1"/>
          </p:nvPr>
        </p:nvSpPr>
        <p:spPr>
          <a:xfrm>
            <a:off x="775199" y="3563526"/>
            <a:ext cx="6400800" cy="1320800"/>
          </a:xfrm>
        </p:spPr>
        <p:txBody>
          <a:bodyPr>
            <a:normAutofit fontScale="55000" lnSpcReduction="20000"/>
          </a:bodyPr>
          <a:lstStyle/>
          <a:p>
            <a:pPr algn="l"/>
            <a:r>
              <a:rPr lang="en-US" sz="2800" b="0" i="0" dirty="0">
                <a:solidFill>
                  <a:srgbClr val="222222"/>
                </a:solidFill>
                <a:effectLst/>
                <a:latin typeface="Arial" panose="020B0604020202020204" pitchFamily="34" charset="0"/>
              </a:rPr>
              <a:t>Felix Gonzalez, P.E.</a:t>
            </a:r>
          </a:p>
          <a:p>
            <a:pPr algn="l"/>
            <a:r>
              <a:rPr lang="en-US" sz="2800" b="0" i="0" dirty="0">
                <a:solidFill>
                  <a:srgbClr val="222222"/>
                </a:solidFill>
                <a:effectLst/>
                <a:latin typeface="Arial" panose="020B0604020202020204" pitchFamily="34" charset="0"/>
              </a:rPr>
              <a:t>Adjunct Instructor</a:t>
            </a:r>
          </a:p>
          <a:p>
            <a:pPr algn="l"/>
            <a:r>
              <a:rPr lang="en-US" sz="2800" b="0" i="0" dirty="0">
                <a:solidFill>
                  <a:srgbClr val="222222"/>
                </a:solidFill>
                <a:effectLst/>
                <a:latin typeface="Arial" panose="020B0604020202020204" pitchFamily="34" charset="0"/>
              </a:rPr>
              <a:t>Division of Professional Studies</a:t>
            </a:r>
          </a:p>
          <a:p>
            <a:pPr algn="l"/>
            <a:r>
              <a:rPr lang="en-US" sz="2800" b="0" i="0" dirty="0">
                <a:solidFill>
                  <a:srgbClr val="222222"/>
                </a:solidFill>
                <a:effectLst/>
                <a:latin typeface="Arial" panose="020B0604020202020204" pitchFamily="34" charset="0"/>
              </a:rPr>
              <a:t>Computer Science and Electrical Engineering</a:t>
            </a:r>
          </a:p>
          <a:p>
            <a:pPr algn="l"/>
            <a:r>
              <a:rPr lang="en-US" sz="2800" b="0" i="0" dirty="0">
                <a:solidFill>
                  <a:srgbClr val="222222"/>
                </a:solidFill>
                <a:effectLst/>
                <a:latin typeface="Arial" panose="020B0604020202020204" pitchFamily="34" charset="0"/>
              </a:rPr>
              <a:t>University of Maryland Baltimore County</a:t>
            </a:r>
            <a:endParaRPr lang="en-US" dirty="0"/>
          </a:p>
        </p:txBody>
      </p:sp>
      <p:sp>
        <p:nvSpPr>
          <p:cNvPr id="6" name="Title 5">
            <a:extLst>
              <a:ext uri="{FF2B5EF4-FFF2-40B4-BE49-F238E27FC236}">
                <a16:creationId xmlns:a16="http://schemas.microsoft.com/office/drawing/2014/main" id="{ECACC570-F208-5741-9CF1-03630BBA85F9}"/>
              </a:ext>
            </a:extLst>
          </p:cNvPr>
          <p:cNvSpPr>
            <a:spLocks noGrp="1"/>
          </p:cNvSpPr>
          <p:nvPr>
            <p:ph type="ctrTitle"/>
          </p:nvPr>
        </p:nvSpPr>
        <p:spPr/>
        <p:txBody>
          <a:bodyPr>
            <a:normAutofit fontScale="90000"/>
          </a:bodyPr>
          <a:lstStyle/>
          <a:p>
            <a:r>
              <a:rPr lang="en-US" dirty="0"/>
              <a:t>DATA 601 –Ethics, Privacy, and More</a:t>
            </a:r>
          </a:p>
        </p:txBody>
      </p:sp>
    </p:spTree>
    <p:extLst>
      <p:ext uri="{BB962C8B-B14F-4D97-AF65-F5344CB8AC3E}">
        <p14:creationId xmlns:p14="http://schemas.microsoft.com/office/powerpoint/2010/main" val="13316491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AB6DC7-AD7A-754E-8642-C662696A51A8}"/>
              </a:ext>
            </a:extLst>
          </p:cNvPr>
          <p:cNvSpPr>
            <a:spLocks noGrp="1"/>
          </p:cNvSpPr>
          <p:nvPr>
            <p:ph type="title"/>
          </p:nvPr>
        </p:nvSpPr>
        <p:spPr/>
        <p:txBody>
          <a:bodyPr/>
          <a:lstStyle/>
          <a:p>
            <a:r>
              <a:rPr lang="en-US" dirty="0"/>
              <a:t>What to do?</a:t>
            </a:r>
          </a:p>
        </p:txBody>
      </p:sp>
      <p:sp>
        <p:nvSpPr>
          <p:cNvPr id="3" name="Content Placeholder 2">
            <a:extLst>
              <a:ext uri="{FF2B5EF4-FFF2-40B4-BE49-F238E27FC236}">
                <a16:creationId xmlns:a16="http://schemas.microsoft.com/office/drawing/2014/main" id="{B4F4A510-E6B0-194A-891F-4BA2252FD6E4}"/>
              </a:ext>
            </a:extLst>
          </p:cNvPr>
          <p:cNvSpPr>
            <a:spLocks noGrp="1"/>
          </p:cNvSpPr>
          <p:nvPr>
            <p:ph idx="1"/>
          </p:nvPr>
        </p:nvSpPr>
        <p:spPr/>
        <p:txBody>
          <a:bodyPr/>
          <a:lstStyle/>
          <a:p>
            <a:r>
              <a:rPr lang="en-US" dirty="0"/>
              <a:t>Diagnosis by evaluating correlation between explanatory variables (</a:t>
            </a:r>
            <a:r>
              <a:rPr lang="en-US" dirty="0">
                <a:hlinkClick r:id="rId2"/>
              </a:rPr>
              <a:t>Multicollinearity</a:t>
            </a:r>
            <a:r>
              <a:rPr lang="en-US" dirty="0"/>
              <a:t>)</a:t>
            </a:r>
          </a:p>
          <a:p>
            <a:r>
              <a:rPr lang="en-US" dirty="0"/>
              <a:t>Add more data</a:t>
            </a:r>
          </a:p>
          <a:p>
            <a:r>
              <a:rPr lang="en-US" dirty="0">
                <a:sym typeface="Wingdings" pitchFamily="2" charset="2"/>
              </a:rPr>
              <a:t>Develop curated “gold standard” training data set</a:t>
            </a:r>
            <a:endParaRPr lang="en-US" dirty="0"/>
          </a:p>
          <a:p>
            <a:r>
              <a:rPr lang="en-US" dirty="0"/>
              <a:t>Adjust the algorithm</a:t>
            </a:r>
          </a:p>
          <a:p>
            <a:r>
              <a:rPr lang="en-US" dirty="0"/>
              <a:t>Unbalanced/Skewed Data </a:t>
            </a:r>
            <a:r>
              <a:rPr lang="en-US" dirty="0">
                <a:sym typeface="Wingdings" pitchFamily="2" charset="2"/>
              </a:rPr>
              <a:t> Transform</a:t>
            </a:r>
          </a:p>
          <a:p>
            <a:r>
              <a:rPr lang="en-US" dirty="0"/>
              <a:t>Rare events </a:t>
            </a:r>
            <a:r>
              <a:rPr lang="en-US" dirty="0">
                <a:sym typeface="Wingdings" pitchFamily="2" charset="2"/>
              </a:rPr>
              <a:t> Oversample the data (</a:t>
            </a:r>
            <a:r>
              <a:rPr lang="en-US" dirty="0">
                <a:sym typeface="Wingdings" pitchFamily="2" charset="2"/>
                <a:hlinkClick r:id="rId3"/>
              </a:rPr>
              <a:t>Example</a:t>
            </a:r>
            <a:r>
              <a:rPr lang="en-US" dirty="0">
                <a:sym typeface="Wingdings" pitchFamily="2" charset="2"/>
              </a:rPr>
              <a:t>)</a:t>
            </a:r>
          </a:p>
          <a:p>
            <a:r>
              <a:rPr lang="en-US" dirty="0">
                <a:sym typeface="Wingdings" pitchFamily="2" charset="2"/>
              </a:rPr>
              <a:t>High frequency events  Under-sample the data (</a:t>
            </a:r>
            <a:r>
              <a:rPr lang="en-US" dirty="0">
                <a:sym typeface="Wingdings" pitchFamily="2" charset="2"/>
                <a:hlinkClick r:id="rId4"/>
              </a:rPr>
              <a:t>Example</a:t>
            </a:r>
            <a:r>
              <a:rPr lang="en-US" dirty="0">
                <a:sym typeface="Wingdings" pitchFamily="2" charset="2"/>
              </a:rPr>
              <a:t>)</a:t>
            </a:r>
          </a:p>
          <a:p>
            <a:endParaRPr lang="en-US" dirty="0">
              <a:sym typeface="Wingdings" pitchFamily="2" charset="2"/>
            </a:endParaRPr>
          </a:p>
          <a:p>
            <a:endParaRPr lang="en-US" dirty="0"/>
          </a:p>
          <a:p>
            <a:endParaRPr lang="en-US" dirty="0"/>
          </a:p>
          <a:p>
            <a:endParaRPr lang="en-US" dirty="0"/>
          </a:p>
        </p:txBody>
      </p:sp>
    </p:spTree>
    <p:extLst>
      <p:ext uri="{BB962C8B-B14F-4D97-AF65-F5344CB8AC3E}">
        <p14:creationId xmlns:p14="http://schemas.microsoft.com/office/powerpoint/2010/main" val="26148571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779AD3-1213-D96D-DA8F-68D93A600437}"/>
              </a:ext>
            </a:extLst>
          </p:cNvPr>
          <p:cNvSpPr>
            <a:spLocks noGrp="1"/>
          </p:cNvSpPr>
          <p:nvPr>
            <p:ph type="title"/>
          </p:nvPr>
        </p:nvSpPr>
        <p:spPr/>
        <p:txBody>
          <a:bodyPr/>
          <a:lstStyle/>
          <a:p>
            <a:r>
              <a:rPr lang="en-US" dirty="0"/>
              <a:t>Various Frameworks and Principles</a:t>
            </a:r>
          </a:p>
        </p:txBody>
      </p:sp>
      <p:sp>
        <p:nvSpPr>
          <p:cNvPr id="3" name="Content Placeholder 2">
            <a:extLst>
              <a:ext uri="{FF2B5EF4-FFF2-40B4-BE49-F238E27FC236}">
                <a16:creationId xmlns:a16="http://schemas.microsoft.com/office/drawing/2014/main" id="{6D039BB7-AF2B-2987-4BF5-798A8EA7F2DF}"/>
              </a:ext>
            </a:extLst>
          </p:cNvPr>
          <p:cNvSpPr>
            <a:spLocks noGrp="1"/>
          </p:cNvSpPr>
          <p:nvPr>
            <p:ph idx="1"/>
          </p:nvPr>
        </p:nvSpPr>
        <p:spPr/>
        <p:txBody>
          <a:bodyPr/>
          <a:lstStyle/>
          <a:p>
            <a:r>
              <a:rPr lang="en-US" dirty="0"/>
              <a:t>Examples:</a:t>
            </a:r>
          </a:p>
          <a:p>
            <a:pPr lvl="1"/>
            <a:r>
              <a:rPr lang="en-US" dirty="0"/>
              <a:t>Microsoft, </a:t>
            </a:r>
            <a:r>
              <a:rPr lang="en-US" dirty="0">
                <a:hlinkClick r:id="rId3"/>
              </a:rPr>
              <a:t>Responsible AI Principles</a:t>
            </a:r>
            <a:endParaRPr lang="en-US" dirty="0"/>
          </a:p>
          <a:p>
            <a:pPr lvl="1"/>
            <a:endParaRPr lang="en-US" dirty="0"/>
          </a:p>
          <a:p>
            <a:pPr lvl="1"/>
            <a:r>
              <a:rPr lang="en-US" dirty="0"/>
              <a:t>O’Reilly, Radar; </a:t>
            </a:r>
            <a:r>
              <a:rPr lang="en-US" dirty="0">
                <a:hlinkClick r:id="rId4"/>
              </a:rPr>
              <a:t>The five Cs of Data Products – O’Reilly, Radar</a:t>
            </a:r>
            <a:endParaRPr lang="en-US" dirty="0"/>
          </a:p>
          <a:p>
            <a:pPr lvl="1"/>
            <a:endParaRPr lang="en-US" dirty="0"/>
          </a:p>
          <a:p>
            <a:pPr lvl="1"/>
            <a:r>
              <a:rPr lang="en-US" dirty="0"/>
              <a:t>National Institute of Standards and Technology (NIST), </a:t>
            </a:r>
            <a:r>
              <a:rPr lang="en-US" dirty="0">
                <a:hlinkClick r:id="rId5"/>
              </a:rPr>
              <a:t>Artificial Intelligence Risk Management Framework</a:t>
            </a:r>
            <a:endParaRPr lang="en-US" dirty="0"/>
          </a:p>
          <a:p>
            <a:pPr lvl="1"/>
            <a:endParaRPr lang="en-US" dirty="0"/>
          </a:p>
          <a:p>
            <a:pPr lvl="1"/>
            <a:r>
              <a:rPr lang="en-US" dirty="0"/>
              <a:t>U.S. Government Accountability Office (GAO), </a:t>
            </a:r>
            <a:r>
              <a:rPr lang="en-US" dirty="0">
                <a:hlinkClick r:id="rId6"/>
              </a:rPr>
              <a:t>Artificial Intelligence: An Accountability Framework for Federal Agencies and Other Entities</a:t>
            </a:r>
            <a:endParaRPr lang="en-US" dirty="0"/>
          </a:p>
          <a:p>
            <a:pPr lvl="1"/>
            <a:endParaRPr lang="en-US" dirty="0"/>
          </a:p>
          <a:p>
            <a:pPr lvl="1"/>
            <a:endParaRPr lang="en-US" dirty="0"/>
          </a:p>
        </p:txBody>
      </p:sp>
    </p:spTree>
    <p:extLst>
      <p:ext uri="{BB962C8B-B14F-4D97-AF65-F5344CB8AC3E}">
        <p14:creationId xmlns:p14="http://schemas.microsoft.com/office/powerpoint/2010/main" val="18480774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7EA6D7-FE83-CB43-89C3-D465344F38FE}"/>
              </a:ext>
            </a:extLst>
          </p:cNvPr>
          <p:cNvSpPr>
            <a:spLocks noGrp="1"/>
          </p:cNvSpPr>
          <p:nvPr>
            <p:ph type="title"/>
          </p:nvPr>
        </p:nvSpPr>
        <p:spPr/>
        <p:txBody>
          <a:bodyPr/>
          <a:lstStyle/>
          <a:p>
            <a:endParaRPr lang="en-US"/>
          </a:p>
        </p:txBody>
      </p:sp>
      <p:pic>
        <p:nvPicPr>
          <p:cNvPr id="4" name="Picture 2">
            <a:extLst>
              <a:ext uri="{FF2B5EF4-FFF2-40B4-BE49-F238E27FC236}">
                <a16:creationId xmlns:a16="http://schemas.microsoft.com/office/drawing/2014/main" id="{CA3F2269-DDCF-9741-9302-64737A9DE37E}"/>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 y="0"/>
            <a:ext cx="9144001"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378461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69BE0-E533-ED4D-B175-B63680DB5424}"/>
              </a:ext>
            </a:extLst>
          </p:cNvPr>
          <p:cNvSpPr>
            <a:spLocks noGrp="1"/>
          </p:cNvSpPr>
          <p:nvPr>
            <p:ph type="title"/>
          </p:nvPr>
        </p:nvSpPr>
        <p:spPr/>
        <p:txBody>
          <a:bodyPr/>
          <a:lstStyle/>
          <a:p>
            <a:r>
              <a:rPr lang="en-US" dirty="0"/>
              <a:t>O’Reilly Radar Five C’s of Data Products</a:t>
            </a:r>
          </a:p>
        </p:txBody>
      </p:sp>
      <p:sp>
        <p:nvSpPr>
          <p:cNvPr id="3" name="Content Placeholder 2">
            <a:extLst>
              <a:ext uri="{FF2B5EF4-FFF2-40B4-BE49-F238E27FC236}">
                <a16:creationId xmlns:a16="http://schemas.microsoft.com/office/drawing/2014/main" id="{E6F0680F-695F-6249-AB5E-1B5C020DD2B7}"/>
              </a:ext>
            </a:extLst>
          </p:cNvPr>
          <p:cNvSpPr>
            <a:spLocks noGrp="1"/>
          </p:cNvSpPr>
          <p:nvPr>
            <p:ph idx="1"/>
          </p:nvPr>
        </p:nvSpPr>
        <p:spPr>
          <a:xfrm>
            <a:off x="457200" y="732866"/>
            <a:ext cx="8229600" cy="4049446"/>
          </a:xfrm>
        </p:spPr>
        <p:txBody>
          <a:bodyPr>
            <a:normAutofit fontScale="92500" lnSpcReduction="20000"/>
          </a:bodyPr>
          <a:lstStyle/>
          <a:p>
            <a:pPr>
              <a:spcAft>
                <a:spcPts val="1200"/>
              </a:spcAft>
            </a:pPr>
            <a:r>
              <a:rPr lang="en-US" b="1" dirty="0">
                <a:solidFill>
                  <a:srgbClr val="C00000"/>
                </a:solidFill>
              </a:rPr>
              <a:t>Consent</a:t>
            </a:r>
            <a:r>
              <a:rPr lang="en-US" b="1" dirty="0"/>
              <a:t>: </a:t>
            </a:r>
            <a:r>
              <a:rPr lang="en-US" dirty="0"/>
              <a:t>A clear appreciation and understanding of the facts, implications, and consequences of an action</a:t>
            </a:r>
          </a:p>
          <a:p>
            <a:pPr>
              <a:spcAft>
                <a:spcPts val="1200"/>
              </a:spcAft>
            </a:pPr>
            <a:r>
              <a:rPr lang="en-US" b="1" dirty="0">
                <a:solidFill>
                  <a:srgbClr val="C00000"/>
                </a:solidFill>
              </a:rPr>
              <a:t>Clarity</a:t>
            </a:r>
            <a:r>
              <a:rPr lang="en-US" b="1" dirty="0"/>
              <a:t>: </a:t>
            </a:r>
            <a:r>
              <a:rPr lang="en-US" dirty="0"/>
              <a:t>Who is going to use the data, when your data will be used, how long it will be kept, whether it will be shared with 3rd parties?)</a:t>
            </a:r>
          </a:p>
          <a:p>
            <a:pPr>
              <a:spcAft>
                <a:spcPts val="1200"/>
              </a:spcAft>
            </a:pPr>
            <a:r>
              <a:rPr lang="en-US" b="1" dirty="0">
                <a:solidFill>
                  <a:srgbClr val="C00000"/>
                </a:solidFill>
              </a:rPr>
              <a:t>Consistency and Trust</a:t>
            </a:r>
            <a:r>
              <a:rPr lang="en-US" b="1" dirty="0"/>
              <a:t>:</a:t>
            </a:r>
            <a:r>
              <a:rPr lang="en-US" dirty="0"/>
              <a:t> How will be data stored? What will happen if stolen? Will </a:t>
            </a:r>
            <a:r>
              <a:rPr lang="en" dirty="0"/>
              <a:t>company choose values when it comes to chose between values and money?</a:t>
            </a:r>
            <a:endParaRPr lang="en-US" dirty="0"/>
          </a:p>
          <a:p>
            <a:pPr>
              <a:spcAft>
                <a:spcPts val="1200"/>
              </a:spcAft>
            </a:pPr>
            <a:r>
              <a:rPr lang="en-US" b="1" dirty="0">
                <a:solidFill>
                  <a:srgbClr val="C00000"/>
                </a:solidFill>
              </a:rPr>
              <a:t>Control and Transparency</a:t>
            </a:r>
            <a:r>
              <a:rPr lang="en-US" b="1" dirty="0"/>
              <a:t>: </a:t>
            </a:r>
            <a:r>
              <a:rPr lang="en" dirty="0"/>
              <a:t>Who has the control over the data? Will the participants be able to change/remove their data?</a:t>
            </a:r>
            <a:endParaRPr lang="en-US" dirty="0"/>
          </a:p>
          <a:p>
            <a:pPr>
              <a:spcAft>
                <a:spcPts val="1200"/>
              </a:spcAft>
            </a:pPr>
            <a:r>
              <a:rPr lang="en-US" b="1" dirty="0">
                <a:solidFill>
                  <a:srgbClr val="C00000"/>
                </a:solidFill>
              </a:rPr>
              <a:t>Consequences</a:t>
            </a:r>
            <a:r>
              <a:rPr lang="en-US" b="1" dirty="0"/>
              <a:t>:</a:t>
            </a:r>
            <a:r>
              <a:rPr lang="en-US" dirty="0"/>
              <a:t> Unknown unknowns: whether a company invest on thinking possible consequences?</a:t>
            </a:r>
          </a:p>
        </p:txBody>
      </p:sp>
      <p:sp>
        <p:nvSpPr>
          <p:cNvPr id="5" name="TextBox 4">
            <a:extLst>
              <a:ext uri="{FF2B5EF4-FFF2-40B4-BE49-F238E27FC236}">
                <a16:creationId xmlns:a16="http://schemas.microsoft.com/office/drawing/2014/main" id="{B8C62CED-38F7-F7FC-BAEE-B17A32515BDC}"/>
              </a:ext>
            </a:extLst>
          </p:cNvPr>
          <p:cNvSpPr txBox="1"/>
          <p:nvPr/>
        </p:nvSpPr>
        <p:spPr>
          <a:xfrm>
            <a:off x="443752" y="4668155"/>
            <a:ext cx="4572000" cy="369332"/>
          </a:xfrm>
          <a:prstGeom prst="rect">
            <a:avLst/>
          </a:prstGeom>
          <a:noFill/>
        </p:spPr>
        <p:txBody>
          <a:bodyPr wrap="square">
            <a:spAutoFit/>
          </a:bodyPr>
          <a:lstStyle/>
          <a:p>
            <a:r>
              <a:rPr lang="en-US" dirty="0">
                <a:hlinkClick r:id="rId2"/>
              </a:rPr>
              <a:t>Source: The five Cs – O’Reilly (oreilly.com)</a:t>
            </a:r>
            <a:endParaRPr lang="en-US" dirty="0"/>
          </a:p>
        </p:txBody>
      </p:sp>
    </p:spTree>
    <p:extLst>
      <p:ext uri="{BB962C8B-B14F-4D97-AF65-F5344CB8AC3E}">
        <p14:creationId xmlns:p14="http://schemas.microsoft.com/office/powerpoint/2010/main" val="2371834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1EB2CD-F8FB-76B4-B5AB-A8606744202F}"/>
              </a:ext>
            </a:extLst>
          </p:cNvPr>
          <p:cNvSpPr>
            <a:spLocks noGrp="1"/>
          </p:cNvSpPr>
          <p:nvPr>
            <p:ph type="title"/>
          </p:nvPr>
        </p:nvSpPr>
        <p:spPr/>
        <p:txBody>
          <a:bodyPr/>
          <a:lstStyle/>
          <a:p>
            <a:r>
              <a:rPr lang="en-US" sz="3000" dirty="0"/>
              <a:t>National Institute of Standards and Technology</a:t>
            </a:r>
          </a:p>
        </p:txBody>
      </p:sp>
      <p:sp>
        <p:nvSpPr>
          <p:cNvPr id="3" name="Content Placeholder 2">
            <a:extLst>
              <a:ext uri="{FF2B5EF4-FFF2-40B4-BE49-F238E27FC236}">
                <a16:creationId xmlns:a16="http://schemas.microsoft.com/office/drawing/2014/main" id="{97A2FF25-F662-E48B-823F-E7C233E11535}"/>
              </a:ext>
            </a:extLst>
          </p:cNvPr>
          <p:cNvSpPr>
            <a:spLocks noGrp="1"/>
          </p:cNvSpPr>
          <p:nvPr>
            <p:ph idx="1"/>
          </p:nvPr>
        </p:nvSpPr>
        <p:spPr>
          <a:xfrm>
            <a:off x="457200" y="640871"/>
            <a:ext cx="8229600" cy="3861758"/>
          </a:xfrm>
        </p:spPr>
        <p:txBody>
          <a:bodyPr>
            <a:normAutofit/>
          </a:bodyPr>
          <a:lstStyle/>
          <a:p>
            <a:r>
              <a:rPr lang="en-US" dirty="0"/>
              <a:t>NIST, </a:t>
            </a:r>
            <a:r>
              <a:rPr lang="en-US" dirty="0">
                <a:hlinkClick r:id="rId3"/>
              </a:rPr>
              <a:t>Artificial Intelligence Risk Management Framework</a:t>
            </a:r>
            <a:r>
              <a:rPr lang="en-US" dirty="0"/>
              <a:t>.</a:t>
            </a:r>
          </a:p>
          <a:p>
            <a:endParaRPr lang="en-US" dirty="0"/>
          </a:p>
        </p:txBody>
      </p:sp>
      <p:pic>
        <p:nvPicPr>
          <p:cNvPr id="5" name="Picture 4">
            <a:extLst>
              <a:ext uri="{FF2B5EF4-FFF2-40B4-BE49-F238E27FC236}">
                <a16:creationId xmlns:a16="http://schemas.microsoft.com/office/drawing/2014/main" id="{ED777F50-F9A1-D6D3-5829-9518DE34D18D}"/>
              </a:ext>
            </a:extLst>
          </p:cNvPr>
          <p:cNvPicPr>
            <a:picLocks noChangeAspect="1"/>
          </p:cNvPicPr>
          <p:nvPr/>
        </p:nvPicPr>
        <p:blipFill>
          <a:blip r:embed="rId4"/>
          <a:stretch>
            <a:fillRect/>
          </a:stretch>
        </p:blipFill>
        <p:spPr>
          <a:xfrm>
            <a:off x="1089863" y="1110255"/>
            <a:ext cx="6114977" cy="3877631"/>
          </a:xfrm>
          <a:prstGeom prst="rect">
            <a:avLst/>
          </a:prstGeom>
        </p:spPr>
      </p:pic>
    </p:spTree>
    <p:extLst>
      <p:ext uri="{BB962C8B-B14F-4D97-AF65-F5344CB8AC3E}">
        <p14:creationId xmlns:p14="http://schemas.microsoft.com/office/powerpoint/2010/main" val="40858290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1EB2CD-F8FB-76B4-B5AB-A8606744202F}"/>
              </a:ext>
            </a:extLst>
          </p:cNvPr>
          <p:cNvSpPr>
            <a:spLocks noGrp="1"/>
          </p:cNvSpPr>
          <p:nvPr>
            <p:ph type="title"/>
          </p:nvPr>
        </p:nvSpPr>
        <p:spPr/>
        <p:txBody>
          <a:bodyPr/>
          <a:lstStyle/>
          <a:p>
            <a:r>
              <a:rPr lang="en-US" sz="3000" dirty="0"/>
              <a:t>U.S. Government Accountability Office</a:t>
            </a:r>
          </a:p>
        </p:txBody>
      </p:sp>
      <p:sp>
        <p:nvSpPr>
          <p:cNvPr id="3" name="Content Placeholder 2">
            <a:extLst>
              <a:ext uri="{FF2B5EF4-FFF2-40B4-BE49-F238E27FC236}">
                <a16:creationId xmlns:a16="http://schemas.microsoft.com/office/drawing/2014/main" id="{97A2FF25-F662-E48B-823F-E7C233E11535}"/>
              </a:ext>
            </a:extLst>
          </p:cNvPr>
          <p:cNvSpPr>
            <a:spLocks noGrp="1"/>
          </p:cNvSpPr>
          <p:nvPr>
            <p:ph idx="1"/>
          </p:nvPr>
        </p:nvSpPr>
        <p:spPr>
          <a:xfrm>
            <a:off x="457200" y="732866"/>
            <a:ext cx="8229600" cy="867334"/>
          </a:xfrm>
        </p:spPr>
        <p:txBody>
          <a:bodyPr>
            <a:normAutofit fontScale="85000" lnSpcReduction="10000"/>
          </a:bodyPr>
          <a:lstStyle/>
          <a:p>
            <a:r>
              <a:rPr lang="en-US" dirty="0"/>
              <a:t>U.S. Government Accountability Office (GAO), </a:t>
            </a:r>
            <a:r>
              <a:rPr lang="en-US" dirty="0">
                <a:hlinkClick r:id="rId2"/>
              </a:rPr>
              <a:t>Artificial Intelligence: An Accountability Framework for Federal Agencies and Other Entities</a:t>
            </a:r>
            <a:r>
              <a:rPr lang="en-US" dirty="0"/>
              <a:t>.</a:t>
            </a:r>
          </a:p>
          <a:p>
            <a:endParaRPr lang="en-US" dirty="0"/>
          </a:p>
          <a:p>
            <a:endParaRPr lang="en-US" dirty="0"/>
          </a:p>
        </p:txBody>
      </p:sp>
      <p:pic>
        <p:nvPicPr>
          <p:cNvPr id="5" name="Picture 4">
            <a:extLst>
              <a:ext uri="{FF2B5EF4-FFF2-40B4-BE49-F238E27FC236}">
                <a16:creationId xmlns:a16="http://schemas.microsoft.com/office/drawing/2014/main" id="{44914618-E2B4-E7CF-F662-7ACBF3422E12}"/>
              </a:ext>
            </a:extLst>
          </p:cNvPr>
          <p:cNvPicPr>
            <a:picLocks noChangeAspect="1"/>
          </p:cNvPicPr>
          <p:nvPr/>
        </p:nvPicPr>
        <p:blipFill>
          <a:blip r:embed="rId3"/>
          <a:stretch>
            <a:fillRect/>
          </a:stretch>
        </p:blipFill>
        <p:spPr>
          <a:xfrm>
            <a:off x="744069" y="1447819"/>
            <a:ext cx="7353300" cy="3693438"/>
          </a:xfrm>
          <a:prstGeom prst="rect">
            <a:avLst/>
          </a:prstGeom>
        </p:spPr>
      </p:pic>
    </p:spTree>
    <p:extLst>
      <p:ext uri="{BB962C8B-B14F-4D97-AF65-F5344CB8AC3E}">
        <p14:creationId xmlns:p14="http://schemas.microsoft.com/office/powerpoint/2010/main" val="17515588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A79BF1-5B37-24DA-B083-A25734945F73}"/>
              </a:ext>
            </a:extLst>
          </p:cNvPr>
          <p:cNvSpPr>
            <a:spLocks noGrp="1"/>
          </p:cNvSpPr>
          <p:nvPr>
            <p:ph type="title"/>
          </p:nvPr>
        </p:nvSpPr>
        <p:spPr/>
        <p:txBody>
          <a:bodyPr/>
          <a:lstStyle/>
          <a:p>
            <a:r>
              <a:rPr lang="en" sz="3200" dirty="0"/>
              <a:t>Minimum Practices for Data Science Projects</a:t>
            </a:r>
            <a:endParaRPr lang="en-US" sz="3200" dirty="0"/>
          </a:p>
        </p:txBody>
      </p:sp>
      <p:sp>
        <p:nvSpPr>
          <p:cNvPr id="3" name="Content Placeholder 2">
            <a:extLst>
              <a:ext uri="{FF2B5EF4-FFF2-40B4-BE49-F238E27FC236}">
                <a16:creationId xmlns:a16="http://schemas.microsoft.com/office/drawing/2014/main" id="{807C8780-91CD-D5CD-056F-3E743EBE755D}"/>
              </a:ext>
            </a:extLst>
          </p:cNvPr>
          <p:cNvSpPr>
            <a:spLocks noGrp="1"/>
          </p:cNvSpPr>
          <p:nvPr>
            <p:ph idx="1"/>
          </p:nvPr>
        </p:nvSpPr>
        <p:spPr/>
        <p:txBody>
          <a:bodyPr>
            <a:normAutofit fontScale="70000" lnSpcReduction="20000"/>
          </a:bodyPr>
          <a:lstStyle/>
          <a:p>
            <a:pPr marL="457200" indent="-457200">
              <a:buFont typeface="+mj-lt"/>
              <a:buAutoNum type="arabicPeriod"/>
            </a:pPr>
            <a:r>
              <a:rPr lang="en-US" dirty="0"/>
              <a:t>Documentation: promote transparency and trust</a:t>
            </a:r>
          </a:p>
          <a:p>
            <a:pPr marL="857250" lvl="1" indent="-457200">
              <a:buFont typeface="+mj-lt"/>
              <a:buAutoNum type="alphaLcPeriod"/>
            </a:pPr>
            <a:r>
              <a:rPr lang="en-US" dirty="0"/>
              <a:t>Have we evaluated and documented our main goal, objective, roles and responsibilities, design, development, capabilities, limitations, data sources, methods for assessment, model specifications and parameters, performance evaluation, risks, and controls and barriers that are in place to prevent or mitigate risks?</a:t>
            </a:r>
          </a:p>
          <a:p>
            <a:pPr marL="857250" lvl="1" indent="-457200">
              <a:buFont typeface="+mj-lt"/>
              <a:buAutoNum type="alphaLcPeriod"/>
            </a:pPr>
            <a:r>
              <a:rPr lang="en-US" dirty="0"/>
              <a:t>Have we conducted an AI impact or risk assessment?</a:t>
            </a:r>
          </a:p>
          <a:p>
            <a:pPr marL="857250" lvl="1" indent="-457200">
              <a:buFont typeface="+mj-lt"/>
              <a:buAutoNum type="alphaLcPeriod"/>
            </a:pPr>
            <a:endParaRPr lang="en-US" dirty="0"/>
          </a:p>
          <a:p>
            <a:pPr marL="457200" indent="-457200">
              <a:buFont typeface="+mj-lt"/>
              <a:buAutoNum type="arabicPeriod"/>
            </a:pPr>
            <a:r>
              <a:rPr lang="en-US" dirty="0"/>
              <a:t>Risks:</a:t>
            </a:r>
          </a:p>
          <a:p>
            <a:pPr marL="857250" lvl="1" indent="-457200">
              <a:buFont typeface="+mj-lt"/>
              <a:buAutoNum type="alphaLcPeriod"/>
            </a:pPr>
            <a:r>
              <a:rPr lang="en-US" dirty="0"/>
              <a:t>Have we studied and understood possible sources of bias in our data? (Note the effect of data bias in supervised and unsupervised methods is different)</a:t>
            </a:r>
          </a:p>
          <a:p>
            <a:pPr marL="857250" lvl="1" indent="-457200">
              <a:buFont typeface="+mj-lt"/>
              <a:buAutoNum type="alphaLcPeriod"/>
            </a:pPr>
            <a:r>
              <a:rPr lang="en-US" dirty="0"/>
              <a:t>Have we tested our training data to ensure it is fair and representative of use cases?</a:t>
            </a:r>
          </a:p>
          <a:p>
            <a:pPr marL="857250" lvl="1" indent="-457200">
              <a:buFont typeface="+mj-lt"/>
              <a:buAutoNum type="alphaLcPeriod"/>
            </a:pPr>
            <a:r>
              <a:rPr lang="en-US" dirty="0"/>
              <a:t>Have we identified and have understanding of potential bias, inequities, societal concerns, and other risks?</a:t>
            </a:r>
          </a:p>
          <a:p>
            <a:pPr marL="857250" lvl="1" indent="-457200">
              <a:buFont typeface="+mj-lt"/>
              <a:buAutoNum type="alphaLcPeriod"/>
            </a:pPr>
            <a:r>
              <a:rPr lang="en-US" dirty="0"/>
              <a:t>Have we tested for fairness with respect to different user groups?</a:t>
            </a:r>
          </a:p>
          <a:p>
            <a:pPr marL="857250" lvl="1" indent="-457200">
              <a:buFont typeface="+mj-lt"/>
              <a:buAutoNum type="alphaLcPeriod"/>
            </a:pPr>
            <a:r>
              <a:rPr lang="en-US" dirty="0"/>
              <a:t>Have we tested for disparate error rates among different user groups? </a:t>
            </a:r>
          </a:p>
          <a:p>
            <a:pPr marL="857250" lvl="1" indent="-457200">
              <a:buFont typeface="+mj-lt"/>
              <a:buAutoNum type="alphaLcPeriod"/>
            </a:pPr>
            <a:r>
              <a:rPr lang="en-US" dirty="0"/>
              <a:t>Have we listed how this technology can be attacked or abused?</a:t>
            </a:r>
          </a:p>
          <a:p>
            <a:pPr marL="857250" lvl="1" indent="-457200">
              <a:buFont typeface="+mj-lt"/>
              <a:buAutoNum type="alphaLcPeriod"/>
            </a:pPr>
            <a:r>
              <a:rPr lang="en-US" dirty="0"/>
              <a:t>Is our system reliable, reproducible, traceable, and with transparent and explainable outputs (as permitted by the system)?</a:t>
            </a:r>
          </a:p>
          <a:p>
            <a:pPr marL="857250" lvl="1" indent="-457200">
              <a:buFont typeface="+mj-lt"/>
              <a:buAutoNum type="alphaLcPeriod"/>
            </a:pPr>
            <a:endParaRPr lang="en-US" dirty="0"/>
          </a:p>
          <a:p>
            <a:pPr marL="457200" indent="-457200">
              <a:buFont typeface="+mj-lt"/>
              <a:buAutoNum type="arabicPeriod"/>
            </a:pPr>
            <a:endParaRPr lang="en-US" dirty="0"/>
          </a:p>
          <a:p>
            <a:endParaRPr lang="en-US" dirty="0"/>
          </a:p>
        </p:txBody>
      </p:sp>
    </p:spTree>
    <p:extLst>
      <p:ext uri="{BB962C8B-B14F-4D97-AF65-F5344CB8AC3E}">
        <p14:creationId xmlns:p14="http://schemas.microsoft.com/office/powerpoint/2010/main" val="5751302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A79BF1-5B37-24DA-B083-A25734945F73}"/>
              </a:ext>
            </a:extLst>
          </p:cNvPr>
          <p:cNvSpPr>
            <a:spLocks noGrp="1"/>
          </p:cNvSpPr>
          <p:nvPr>
            <p:ph type="title"/>
          </p:nvPr>
        </p:nvSpPr>
        <p:spPr/>
        <p:txBody>
          <a:bodyPr/>
          <a:lstStyle/>
          <a:p>
            <a:r>
              <a:rPr lang="en" dirty="0"/>
              <a:t>Minimum Practices, Cont.</a:t>
            </a:r>
            <a:endParaRPr lang="en-US" dirty="0"/>
          </a:p>
        </p:txBody>
      </p:sp>
      <p:sp>
        <p:nvSpPr>
          <p:cNvPr id="3" name="Content Placeholder 2">
            <a:extLst>
              <a:ext uri="{FF2B5EF4-FFF2-40B4-BE49-F238E27FC236}">
                <a16:creationId xmlns:a16="http://schemas.microsoft.com/office/drawing/2014/main" id="{807C8780-91CD-D5CD-056F-3E743EBE755D}"/>
              </a:ext>
            </a:extLst>
          </p:cNvPr>
          <p:cNvSpPr>
            <a:spLocks noGrp="1"/>
          </p:cNvSpPr>
          <p:nvPr>
            <p:ph idx="1"/>
          </p:nvPr>
        </p:nvSpPr>
        <p:spPr/>
        <p:txBody>
          <a:bodyPr>
            <a:normAutofit fontScale="62500" lnSpcReduction="20000"/>
          </a:bodyPr>
          <a:lstStyle/>
          <a:p>
            <a:pPr marL="457200" indent="-457200">
              <a:buFont typeface="+mj-lt"/>
              <a:buAutoNum type="arabicPeriod" startAt="3"/>
            </a:pPr>
            <a:r>
              <a:rPr lang="en-US" dirty="0"/>
              <a:t>Controls and Barriers:</a:t>
            </a:r>
          </a:p>
          <a:p>
            <a:pPr marL="857250" lvl="1" indent="-457200">
              <a:buAutoNum type="alphaLcPeriod"/>
            </a:pPr>
            <a:r>
              <a:rPr lang="en-US" dirty="0"/>
              <a:t>Do we have a mechanism for redress if people are harmed by the results?</a:t>
            </a:r>
          </a:p>
          <a:p>
            <a:pPr marL="857250" lvl="1" indent="-457200">
              <a:buAutoNum type="alphaLcPeriod"/>
            </a:pPr>
            <a:r>
              <a:rPr lang="en-US" dirty="0"/>
              <a:t>Do we test and monitor for model drift to ensure our software remains fair over time?</a:t>
            </a:r>
          </a:p>
          <a:p>
            <a:pPr marL="857250" lvl="1" indent="-457200">
              <a:buAutoNum type="alphaLcPeriod"/>
            </a:pPr>
            <a:r>
              <a:rPr lang="en-US" dirty="0"/>
              <a:t>Do we monitor and provide oversight to the system?</a:t>
            </a:r>
          </a:p>
          <a:p>
            <a:pPr marL="857250" lvl="1" indent="-457200">
              <a:buAutoNum type="alphaLcPeriod"/>
            </a:pPr>
            <a:r>
              <a:rPr lang="en-US" dirty="0"/>
              <a:t>Do we identify who is accountable for the system?</a:t>
            </a:r>
          </a:p>
          <a:p>
            <a:pPr marL="857250" lvl="1" indent="-457200">
              <a:buAutoNum type="alphaLcPeriod"/>
            </a:pPr>
            <a:endParaRPr lang="en-US" dirty="0"/>
          </a:p>
          <a:p>
            <a:pPr marL="457200" indent="-457200">
              <a:buAutoNum type="arabicPeriod" startAt="3"/>
            </a:pPr>
            <a:r>
              <a:rPr lang="en-US" dirty="0"/>
              <a:t>Stakeholders:</a:t>
            </a:r>
          </a:p>
          <a:p>
            <a:pPr marL="857250" lvl="1" indent="-457200">
              <a:buAutoNum type="alphaLcPeriod"/>
            </a:pPr>
            <a:r>
              <a:rPr lang="en-US" dirty="0"/>
              <a:t>Multi-disciplinary team: Does our team reflect diversity of opinions, backgrounds, and kinds of thought?</a:t>
            </a:r>
          </a:p>
          <a:p>
            <a:pPr marL="857250" lvl="1" indent="-457200">
              <a:buAutoNum type="alphaLcPeriod"/>
            </a:pPr>
            <a:r>
              <a:rPr lang="en-US" dirty="0"/>
              <a:t>Do we have a process to capture feedback from stakeholders (e.g., domain experts, industry, public, etc.)?</a:t>
            </a:r>
          </a:p>
          <a:p>
            <a:pPr marL="457200" indent="-457200">
              <a:buAutoNum type="arabicPeriod" startAt="3"/>
            </a:pPr>
            <a:endParaRPr lang="en-US" dirty="0"/>
          </a:p>
          <a:p>
            <a:pPr marL="457200" indent="-457200">
              <a:buAutoNum type="arabicPeriod" startAt="3"/>
            </a:pPr>
            <a:r>
              <a:rPr lang="en-US" dirty="0"/>
              <a:t>What kind of user consent do we need to collect to use the data and how to collect such consent? Have we explained clearly what users are consenting to?</a:t>
            </a:r>
          </a:p>
          <a:p>
            <a:pPr marL="457200" indent="-457200">
              <a:buAutoNum type="arabicPeriod" startAt="3"/>
            </a:pPr>
            <a:endParaRPr lang="en-US" dirty="0"/>
          </a:p>
          <a:p>
            <a:pPr marL="457200" indent="-457200">
              <a:buAutoNum type="arabicPeriod" startAt="3"/>
            </a:pPr>
            <a:r>
              <a:rPr lang="en-US" dirty="0"/>
              <a:t>Security and Privacy</a:t>
            </a:r>
          </a:p>
          <a:p>
            <a:pPr marL="857250" lvl="1" indent="-457200">
              <a:buAutoNum type="alphaLcPeriod"/>
            </a:pPr>
            <a:r>
              <a:rPr lang="en-US" dirty="0"/>
              <a:t>Can we shut down this software in production if it is behaving badly? </a:t>
            </a:r>
          </a:p>
          <a:p>
            <a:pPr marL="857250" lvl="1" indent="-457200">
              <a:buAutoNum type="alphaLcPeriod"/>
            </a:pPr>
            <a:r>
              <a:rPr lang="en-US" dirty="0"/>
              <a:t>Do we have a plan to protect and secure user data?</a:t>
            </a:r>
          </a:p>
          <a:p>
            <a:endParaRPr lang="en-US" dirty="0"/>
          </a:p>
        </p:txBody>
      </p:sp>
    </p:spTree>
    <p:extLst>
      <p:ext uri="{BB962C8B-B14F-4D97-AF65-F5344CB8AC3E}">
        <p14:creationId xmlns:p14="http://schemas.microsoft.com/office/powerpoint/2010/main" val="5795002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60A4CA-D52F-284B-5699-32D850DCBE1B}"/>
              </a:ext>
            </a:extLst>
          </p:cNvPr>
          <p:cNvSpPr>
            <a:spLocks noGrp="1"/>
          </p:cNvSpPr>
          <p:nvPr>
            <p:ph type="title"/>
          </p:nvPr>
        </p:nvSpPr>
        <p:spPr/>
        <p:txBody>
          <a:bodyPr/>
          <a:lstStyle/>
          <a:p>
            <a:r>
              <a:rPr lang="en-US" dirty="0"/>
              <a:t>Other Examples and References</a:t>
            </a:r>
          </a:p>
        </p:txBody>
      </p:sp>
      <p:sp>
        <p:nvSpPr>
          <p:cNvPr id="3" name="Content Placeholder 2">
            <a:extLst>
              <a:ext uri="{FF2B5EF4-FFF2-40B4-BE49-F238E27FC236}">
                <a16:creationId xmlns:a16="http://schemas.microsoft.com/office/drawing/2014/main" id="{10822659-4335-5784-5888-1C3EB1DEAEFB}"/>
              </a:ext>
            </a:extLst>
          </p:cNvPr>
          <p:cNvSpPr>
            <a:spLocks noGrp="1"/>
          </p:cNvSpPr>
          <p:nvPr>
            <p:ph idx="1"/>
          </p:nvPr>
        </p:nvSpPr>
        <p:spPr/>
        <p:txBody>
          <a:bodyPr>
            <a:normAutofit lnSpcReduction="10000"/>
          </a:bodyPr>
          <a:lstStyle/>
          <a:p>
            <a:r>
              <a:rPr lang="en-US" dirty="0"/>
              <a:t>Top 9 Ethical Dilemmas of AI and How to Navigate Them in 2022 (</a:t>
            </a:r>
            <a:r>
              <a:rPr lang="en-US" dirty="0">
                <a:hlinkClick r:id="rId3"/>
              </a:rPr>
              <a:t>https://research.aimultiple.com/ai-ethics/</a:t>
            </a:r>
            <a:r>
              <a:rPr lang="en-US" dirty="0"/>
              <a:t>) </a:t>
            </a:r>
          </a:p>
          <a:p>
            <a:endParaRPr lang="en-US" dirty="0"/>
          </a:p>
          <a:p>
            <a:r>
              <a:rPr lang="en-US" dirty="0"/>
              <a:t>Jumpstart Article on "AI Gone Wrong 5 Biggest AI Failures of All Time" </a:t>
            </a:r>
            <a:r>
              <a:rPr lang="en-US" dirty="0">
                <a:hlinkClick r:id="rId4"/>
              </a:rPr>
              <a:t>https://www.jumpstartmag.com/ai-gone-wrong-5-biggest-ai-failures-of-all-time/</a:t>
            </a:r>
            <a:r>
              <a:rPr lang="en-US" dirty="0"/>
              <a:t> </a:t>
            </a:r>
          </a:p>
          <a:p>
            <a:endParaRPr lang="en-US" dirty="0"/>
          </a:p>
          <a:p>
            <a:r>
              <a:rPr lang="en-US" dirty="0"/>
              <a:t>Rogan grills Zuckerberg on how Facebook moderates’ controversial content (</a:t>
            </a:r>
            <a:r>
              <a:rPr lang="en-US" dirty="0">
                <a:hlinkClick r:id="rId5"/>
              </a:rPr>
              <a:t>https://www.youtube.com/watch?v=irCFLEVUuIo</a:t>
            </a:r>
            <a:r>
              <a:rPr lang="en-US" dirty="0"/>
              <a:t>) </a:t>
            </a:r>
          </a:p>
        </p:txBody>
      </p:sp>
    </p:spTree>
    <p:extLst>
      <p:ext uri="{BB962C8B-B14F-4D97-AF65-F5344CB8AC3E}">
        <p14:creationId xmlns:p14="http://schemas.microsoft.com/office/powerpoint/2010/main" val="39428540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Ethical Principles of Data Visualization</a:t>
            </a:r>
          </a:p>
        </p:txBody>
      </p:sp>
      <p:sp>
        <p:nvSpPr>
          <p:cNvPr id="3" name="Content Placeholder 2"/>
          <p:cNvSpPr>
            <a:spLocks noGrp="1"/>
          </p:cNvSpPr>
          <p:nvPr>
            <p:ph idx="1"/>
          </p:nvPr>
        </p:nvSpPr>
        <p:spPr/>
        <p:txBody>
          <a:bodyPr>
            <a:normAutofit fontScale="85000" lnSpcReduction="20000"/>
          </a:bodyPr>
          <a:lstStyle/>
          <a:p>
            <a:r>
              <a:rPr lang="en-US" dirty="0"/>
              <a:t>Well-designed charts are empowering.</a:t>
            </a:r>
          </a:p>
          <a:p>
            <a:endParaRPr lang="en-US" dirty="0"/>
          </a:p>
          <a:p>
            <a:r>
              <a:rPr lang="en-US" dirty="0"/>
              <a:t>They can also deceive viewers regardless of whether they are designed with ill-intent or not.</a:t>
            </a:r>
          </a:p>
          <a:p>
            <a:endParaRPr lang="en-US" dirty="0"/>
          </a:p>
          <a:p>
            <a:r>
              <a:rPr lang="en-US" dirty="0"/>
              <a:t>Data visualization has ethical consequences</a:t>
            </a:r>
          </a:p>
          <a:p>
            <a:pPr lvl="1"/>
            <a:r>
              <a:rPr lang="en-US" dirty="0"/>
              <a:t>Ethical thinking is not only about intentions, but also about consequences. </a:t>
            </a:r>
          </a:p>
          <a:p>
            <a:endParaRPr lang="en-US" dirty="0"/>
          </a:p>
          <a:p>
            <a:r>
              <a:rPr lang="en-US" dirty="0"/>
              <a:t>Need to explicitly consider ethical principles when creating and distributing visualizations.</a:t>
            </a:r>
          </a:p>
          <a:p>
            <a:pPr lvl="1"/>
            <a:r>
              <a:rPr lang="en-US" dirty="0"/>
              <a:t>Transparency</a:t>
            </a:r>
          </a:p>
          <a:p>
            <a:pPr lvl="1"/>
            <a:r>
              <a:rPr lang="en-US" dirty="0"/>
              <a:t>Integrity</a:t>
            </a:r>
          </a:p>
          <a:p>
            <a:pPr lvl="1"/>
            <a:r>
              <a:rPr lang="en-US" dirty="0"/>
              <a:t>Accountability</a:t>
            </a:r>
          </a:p>
          <a:p>
            <a:pPr marL="301752" lvl="1" indent="0">
              <a:buNone/>
            </a:pPr>
            <a:endParaRPr lang="en-US" dirty="0"/>
          </a:p>
        </p:txBody>
      </p:sp>
    </p:spTree>
    <p:extLst>
      <p:ext uri="{BB962C8B-B14F-4D97-AF65-F5344CB8AC3E}">
        <p14:creationId xmlns:p14="http://schemas.microsoft.com/office/powerpoint/2010/main" val="23999022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7F64404-2DCA-114E-8794-A783743F20E6}"/>
              </a:ext>
            </a:extLst>
          </p:cNvPr>
          <p:cNvSpPr>
            <a:spLocks noGrp="1"/>
          </p:cNvSpPr>
          <p:nvPr>
            <p:ph type="title"/>
          </p:nvPr>
        </p:nvSpPr>
        <p:spPr/>
        <p:txBody>
          <a:bodyPr/>
          <a:lstStyle/>
          <a:p>
            <a:r>
              <a:rPr lang="en-US" dirty="0"/>
              <a:t>Data Ethics is not a joke!</a:t>
            </a:r>
          </a:p>
        </p:txBody>
      </p:sp>
      <p:grpSp>
        <p:nvGrpSpPr>
          <p:cNvPr id="5" name="Group 4">
            <a:extLst>
              <a:ext uri="{FF2B5EF4-FFF2-40B4-BE49-F238E27FC236}">
                <a16:creationId xmlns:a16="http://schemas.microsoft.com/office/drawing/2014/main" id="{E70FFC2D-F963-9545-B003-10EB21973976}"/>
              </a:ext>
            </a:extLst>
          </p:cNvPr>
          <p:cNvGrpSpPr/>
          <p:nvPr/>
        </p:nvGrpSpPr>
        <p:grpSpPr>
          <a:xfrm>
            <a:off x="3488052" y="1345674"/>
            <a:ext cx="2114106" cy="2717074"/>
            <a:chOff x="5830270" y="1651769"/>
            <a:chExt cx="3351200" cy="3748134"/>
          </a:xfrm>
        </p:grpSpPr>
        <p:pic>
          <p:nvPicPr>
            <p:cNvPr id="6" name="Picture 5">
              <a:extLst>
                <a:ext uri="{FF2B5EF4-FFF2-40B4-BE49-F238E27FC236}">
                  <a16:creationId xmlns:a16="http://schemas.microsoft.com/office/drawing/2014/main" id="{F0EE7675-84E7-D44B-8734-9F3CDA815C12}"/>
                </a:ext>
              </a:extLst>
            </p:cNvPr>
            <p:cNvPicPr>
              <a:picLocks noChangeAspect="1"/>
            </p:cNvPicPr>
            <p:nvPr/>
          </p:nvPicPr>
          <p:blipFill>
            <a:blip r:embed="rId3"/>
            <a:stretch>
              <a:fillRect/>
            </a:stretch>
          </p:blipFill>
          <p:spPr>
            <a:xfrm>
              <a:off x="5830270" y="2137720"/>
              <a:ext cx="3351200" cy="3262183"/>
            </a:xfrm>
            <a:prstGeom prst="rect">
              <a:avLst/>
            </a:prstGeom>
          </p:spPr>
        </p:pic>
        <p:pic>
          <p:nvPicPr>
            <p:cNvPr id="7" name="Picture 6">
              <a:extLst>
                <a:ext uri="{FF2B5EF4-FFF2-40B4-BE49-F238E27FC236}">
                  <a16:creationId xmlns:a16="http://schemas.microsoft.com/office/drawing/2014/main" id="{28354AA6-A958-A644-A9D3-83AEDFA22D78}"/>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968010" y="1651769"/>
              <a:ext cx="2825578" cy="497302"/>
            </a:xfrm>
            <a:prstGeom prst="rect">
              <a:avLst/>
            </a:prstGeom>
          </p:spPr>
        </p:pic>
      </p:grpSp>
      <p:pic>
        <p:nvPicPr>
          <p:cNvPr id="9" name="Picture 8">
            <a:extLst>
              <a:ext uri="{FF2B5EF4-FFF2-40B4-BE49-F238E27FC236}">
                <a16:creationId xmlns:a16="http://schemas.microsoft.com/office/drawing/2014/main" id="{2BE7FDCF-AD69-F94A-961F-BB4D2922942E}"/>
              </a:ext>
            </a:extLst>
          </p:cNvPr>
          <p:cNvPicPr>
            <a:picLocks noChangeAspect="1"/>
          </p:cNvPicPr>
          <p:nvPr/>
        </p:nvPicPr>
        <p:blipFill>
          <a:blip r:embed="rId5"/>
          <a:stretch>
            <a:fillRect/>
          </a:stretch>
        </p:blipFill>
        <p:spPr>
          <a:xfrm>
            <a:off x="5874913" y="1800630"/>
            <a:ext cx="2319221" cy="2053015"/>
          </a:xfrm>
          <a:prstGeom prst="rect">
            <a:avLst/>
          </a:prstGeom>
        </p:spPr>
      </p:pic>
      <p:pic>
        <p:nvPicPr>
          <p:cNvPr id="10" name="Picture 9">
            <a:extLst>
              <a:ext uri="{FF2B5EF4-FFF2-40B4-BE49-F238E27FC236}">
                <a16:creationId xmlns:a16="http://schemas.microsoft.com/office/drawing/2014/main" id="{0CAB0257-8120-D240-A1FF-1AC5AE39D18B}"/>
              </a:ext>
            </a:extLst>
          </p:cNvPr>
          <p:cNvPicPr>
            <a:picLocks noChangeAspect="1"/>
          </p:cNvPicPr>
          <p:nvPr/>
        </p:nvPicPr>
        <p:blipFill>
          <a:blip r:embed="rId6"/>
          <a:stretch>
            <a:fillRect/>
          </a:stretch>
        </p:blipFill>
        <p:spPr>
          <a:xfrm>
            <a:off x="5905197" y="1345673"/>
            <a:ext cx="1293034" cy="365208"/>
          </a:xfrm>
          <a:prstGeom prst="rect">
            <a:avLst/>
          </a:prstGeom>
        </p:spPr>
      </p:pic>
      <p:pic>
        <p:nvPicPr>
          <p:cNvPr id="11" name="Picture 10">
            <a:extLst>
              <a:ext uri="{FF2B5EF4-FFF2-40B4-BE49-F238E27FC236}">
                <a16:creationId xmlns:a16="http://schemas.microsoft.com/office/drawing/2014/main" id="{AAF80A69-8AE4-4648-A03D-AC51210B3B37}"/>
              </a:ext>
            </a:extLst>
          </p:cNvPr>
          <p:cNvPicPr>
            <a:picLocks noChangeAspect="1"/>
          </p:cNvPicPr>
          <p:nvPr/>
        </p:nvPicPr>
        <p:blipFill>
          <a:blip r:embed="rId7"/>
          <a:stretch>
            <a:fillRect/>
          </a:stretch>
        </p:blipFill>
        <p:spPr>
          <a:xfrm>
            <a:off x="436900" y="1591566"/>
            <a:ext cx="2748113" cy="2263152"/>
          </a:xfrm>
          <a:prstGeom prst="rect">
            <a:avLst/>
          </a:prstGeom>
        </p:spPr>
      </p:pic>
      <p:pic>
        <p:nvPicPr>
          <p:cNvPr id="12" name="Picture 11">
            <a:extLst>
              <a:ext uri="{FF2B5EF4-FFF2-40B4-BE49-F238E27FC236}">
                <a16:creationId xmlns:a16="http://schemas.microsoft.com/office/drawing/2014/main" id="{AF434E97-988F-AD48-9975-F34DF8C4F957}"/>
              </a:ext>
            </a:extLst>
          </p:cNvPr>
          <p:cNvPicPr>
            <a:picLocks noChangeAspect="1"/>
          </p:cNvPicPr>
          <p:nvPr/>
        </p:nvPicPr>
        <p:blipFill>
          <a:blip r:embed="rId8"/>
          <a:stretch>
            <a:fillRect/>
          </a:stretch>
        </p:blipFill>
        <p:spPr>
          <a:xfrm>
            <a:off x="430305" y="1114441"/>
            <a:ext cx="1403912" cy="462465"/>
          </a:xfrm>
          <a:prstGeom prst="rect">
            <a:avLst/>
          </a:prstGeom>
        </p:spPr>
      </p:pic>
    </p:spTree>
    <p:extLst>
      <p:ext uri="{BB962C8B-B14F-4D97-AF65-F5344CB8AC3E}">
        <p14:creationId xmlns:p14="http://schemas.microsoft.com/office/powerpoint/2010/main" val="25246271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14935" y="1346228"/>
            <a:ext cx="2686050" cy="20644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2">
            <a:extLst>
              <a:ext uri="{FF2B5EF4-FFF2-40B4-BE49-F238E27FC236}">
                <a16:creationId xmlns:a16="http://schemas.microsoft.com/office/drawing/2014/main" id="{12628864-3BB7-C344-AEC4-9FED0A1921B3}"/>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572181" y="1482804"/>
            <a:ext cx="3364812" cy="19279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a:extLst>
              <a:ext uri="{FF2B5EF4-FFF2-40B4-BE49-F238E27FC236}">
                <a16:creationId xmlns:a16="http://schemas.microsoft.com/office/drawing/2014/main" id="{11E2F08D-33CB-104E-BAC6-60D40499CA56}"/>
              </a:ext>
            </a:extLst>
          </p:cNvPr>
          <p:cNvSpPr txBox="1"/>
          <p:nvPr/>
        </p:nvSpPr>
        <p:spPr>
          <a:xfrm>
            <a:off x="4471416" y="976896"/>
            <a:ext cx="2028440" cy="369332"/>
          </a:xfrm>
          <a:prstGeom prst="rect">
            <a:avLst/>
          </a:prstGeom>
          <a:noFill/>
        </p:spPr>
        <p:txBody>
          <a:bodyPr wrap="none" rtlCol="0">
            <a:spAutoFit/>
          </a:bodyPr>
          <a:lstStyle/>
          <a:p>
            <a:r>
              <a:rPr lang="en-US" dirty="0"/>
              <a:t>It should have been</a:t>
            </a:r>
          </a:p>
        </p:txBody>
      </p:sp>
      <p:sp>
        <p:nvSpPr>
          <p:cNvPr id="5" name="Title 4">
            <a:extLst>
              <a:ext uri="{FF2B5EF4-FFF2-40B4-BE49-F238E27FC236}">
                <a16:creationId xmlns:a16="http://schemas.microsoft.com/office/drawing/2014/main" id="{C5E1709D-1C25-6348-BD8A-207C82C3A4A2}"/>
              </a:ext>
            </a:extLst>
          </p:cNvPr>
          <p:cNvSpPr>
            <a:spLocks noGrp="1"/>
          </p:cNvSpPr>
          <p:nvPr>
            <p:ph type="title"/>
          </p:nvPr>
        </p:nvSpPr>
        <p:spPr/>
        <p:txBody>
          <a:bodyPr/>
          <a:lstStyle/>
          <a:p>
            <a:r>
              <a:rPr lang="en-US" dirty="0"/>
              <a:t>Don’t</a:t>
            </a:r>
          </a:p>
        </p:txBody>
      </p:sp>
    </p:spTree>
    <p:extLst>
      <p:ext uri="{BB962C8B-B14F-4D97-AF65-F5344CB8AC3E}">
        <p14:creationId xmlns:p14="http://schemas.microsoft.com/office/powerpoint/2010/main" val="1839708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B11E98-C7E3-CF4B-968E-7E732945C1CA}"/>
              </a:ext>
            </a:extLst>
          </p:cNvPr>
          <p:cNvSpPr>
            <a:spLocks noGrp="1"/>
          </p:cNvSpPr>
          <p:nvPr>
            <p:ph type="title"/>
          </p:nvPr>
        </p:nvSpPr>
        <p:spPr/>
        <p:txBody>
          <a:bodyPr/>
          <a:lstStyle/>
          <a:p>
            <a:r>
              <a:rPr lang="en-US" dirty="0"/>
              <a:t>Don’t</a:t>
            </a:r>
          </a:p>
        </p:txBody>
      </p:sp>
      <p:pic>
        <p:nvPicPr>
          <p:cNvPr id="4" name="Picture 2">
            <a:extLst>
              <a:ext uri="{FF2B5EF4-FFF2-40B4-BE49-F238E27FC236}">
                <a16:creationId xmlns:a16="http://schemas.microsoft.com/office/drawing/2014/main" id="{B339AC47-3B59-0547-A5C2-1AAB3226C98E}"/>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48213" y="694944"/>
            <a:ext cx="3738287" cy="1792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a:extLst>
              <a:ext uri="{FF2B5EF4-FFF2-40B4-BE49-F238E27FC236}">
                <a16:creationId xmlns:a16="http://schemas.microsoft.com/office/drawing/2014/main" id="{EE430643-7944-F042-9896-5B0E8EC2AEE2}"/>
              </a:ext>
            </a:extLst>
          </p:cNvPr>
          <p:cNvSpPr txBox="1"/>
          <p:nvPr/>
        </p:nvSpPr>
        <p:spPr>
          <a:xfrm>
            <a:off x="4420719" y="855952"/>
            <a:ext cx="4901468" cy="1631216"/>
          </a:xfrm>
          <a:prstGeom prst="rect">
            <a:avLst/>
          </a:prstGeom>
          <a:noFill/>
        </p:spPr>
        <p:txBody>
          <a:bodyPr wrap="square" rtlCol="0">
            <a:spAutoFit/>
          </a:bodyPr>
          <a:lstStyle/>
          <a:p>
            <a:r>
              <a:rPr lang="en-US" sz="2000" dirty="0"/>
              <a:t>Created by the Spanish city of Alcorcon in 2014 to celebrate the success of the current Mayor in increasing employment.  </a:t>
            </a:r>
          </a:p>
          <a:p>
            <a:endParaRPr lang="en-US" sz="2000" dirty="0"/>
          </a:p>
          <a:p>
            <a:r>
              <a:rPr lang="en-US" sz="2000" dirty="0"/>
              <a:t>Distorted both vertical and horizontal scales. </a:t>
            </a:r>
          </a:p>
        </p:txBody>
      </p:sp>
      <p:pic>
        <p:nvPicPr>
          <p:cNvPr id="6" name="Picture 2">
            <a:extLst>
              <a:ext uri="{FF2B5EF4-FFF2-40B4-BE49-F238E27FC236}">
                <a16:creationId xmlns:a16="http://schemas.microsoft.com/office/drawing/2014/main" id="{155091C2-C4ED-274E-8EB6-2E61873AF3BA}"/>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356276" y="2771619"/>
            <a:ext cx="3970425" cy="19492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09675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EE25E0-7AC2-2444-A74C-89931D168C50}"/>
              </a:ext>
            </a:extLst>
          </p:cNvPr>
          <p:cNvSpPr>
            <a:spLocks noGrp="1"/>
          </p:cNvSpPr>
          <p:nvPr>
            <p:ph type="title"/>
          </p:nvPr>
        </p:nvSpPr>
        <p:spPr/>
        <p:txBody>
          <a:bodyPr/>
          <a:lstStyle/>
          <a:p>
            <a:r>
              <a:rPr lang="en-US" dirty="0"/>
              <a:t>Don’t</a:t>
            </a:r>
          </a:p>
        </p:txBody>
      </p:sp>
      <p:pic>
        <p:nvPicPr>
          <p:cNvPr id="4" name="Picture 2">
            <a:extLst>
              <a:ext uri="{FF2B5EF4-FFF2-40B4-BE49-F238E27FC236}">
                <a16:creationId xmlns:a16="http://schemas.microsoft.com/office/drawing/2014/main" id="{68AF5DAE-6681-8344-8E61-5EA1E8EC2190}"/>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443752" y="644387"/>
            <a:ext cx="2320615" cy="18927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a:extLst>
              <a:ext uri="{FF2B5EF4-FFF2-40B4-BE49-F238E27FC236}">
                <a16:creationId xmlns:a16="http://schemas.microsoft.com/office/drawing/2014/main" id="{B7BBAC02-6716-F74F-A31E-2F9DACDFBAA3}"/>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603811" y="746275"/>
            <a:ext cx="3036010" cy="16989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4">
            <a:extLst>
              <a:ext uri="{FF2B5EF4-FFF2-40B4-BE49-F238E27FC236}">
                <a16:creationId xmlns:a16="http://schemas.microsoft.com/office/drawing/2014/main" id="{11E8CEB0-E048-8342-9403-7361FFA8F8A8}"/>
              </a:ext>
            </a:extLst>
          </p:cNvPr>
          <p:cNvPicPr>
            <a:picLocks noChangeAspect="1" noChangeArrowheads="1"/>
          </p:cNvPicPr>
          <p:nvPr/>
        </p:nvPicPr>
        <p:blipFill rotWithShape="1">
          <a:blip r:embed="rId4" cstate="hqprint">
            <a:extLst>
              <a:ext uri="{28A0092B-C50C-407E-A947-70E740481C1C}">
                <a14:useLocalDpi xmlns:a14="http://schemas.microsoft.com/office/drawing/2010/main"/>
              </a:ext>
            </a:extLst>
          </a:blip>
          <a:srcRect r="452"/>
          <a:stretch/>
        </p:blipFill>
        <p:spPr bwMode="auto">
          <a:xfrm>
            <a:off x="5867620" y="722217"/>
            <a:ext cx="3221486" cy="17370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5">
            <a:extLst>
              <a:ext uri="{FF2B5EF4-FFF2-40B4-BE49-F238E27FC236}">
                <a16:creationId xmlns:a16="http://schemas.microsoft.com/office/drawing/2014/main" id="{F43577BF-F8C7-4B45-8480-DA7AC934687C}"/>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2207755" y="2711913"/>
            <a:ext cx="4236741" cy="21609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04454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70AA090-2941-4F3F-B4A0-673A6211B3FA}"/>
              </a:ext>
            </a:extLst>
          </p:cNvPr>
          <p:cNvPicPr>
            <a:picLocks noChangeAspect="1"/>
          </p:cNvPicPr>
          <p:nvPr/>
        </p:nvPicPr>
        <p:blipFill>
          <a:blip r:embed="rId3"/>
          <a:stretch>
            <a:fillRect/>
          </a:stretch>
        </p:blipFill>
        <p:spPr>
          <a:xfrm>
            <a:off x="7703681" y="609395"/>
            <a:ext cx="785675" cy="1178512"/>
          </a:xfrm>
          <a:prstGeom prst="rect">
            <a:avLst/>
          </a:prstGeom>
        </p:spPr>
      </p:pic>
      <p:sp>
        <p:nvSpPr>
          <p:cNvPr id="3" name="TextBox 2">
            <a:extLst>
              <a:ext uri="{FF2B5EF4-FFF2-40B4-BE49-F238E27FC236}">
                <a16:creationId xmlns:a16="http://schemas.microsoft.com/office/drawing/2014/main" id="{0F0DD608-4345-4525-9CC2-91361640E211}"/>
              </a:ext>
            </a:extLst>
          </p:cNvPr>
          <p:cNvSpPr txBox="1"/>
          <p:nvPr/>
        </p:nvSpPr>
        <p:spPr>
          <a:xfrm>
            <a:off x="1455002" y="474089"/>
            <a:ext cx="5536163" cy="842538"/>
          </a:xfrm>
          <a:prstGeom prst="rect">
            <a:avLst/>
          </a:prstGeom>
          <a:noFill/>
        </p:spPr>
        <p:txBody>
          <a:bodyPr wrap="square" rtlCol="0">
            <a:spAutoFit/>
          </a:bodyPr>
          <a:lstStyle/>
          <a:p>
            <a:r>
              <a:rPr lang="en-US" sz="4875" dirty="0"/>
              <a:t>Was Kobe a ball hog?</a:t>
            </a:r>
          </a:p>
        </p:txBody>
      </p:sp>
      <p:sp>
        <p:nvSpPr>
          <p:cNvPr id="4" name="TextBox 3">
            <a:extLst>
              <a:ext uri="{FF2B5EF4-FFF2-40B4-BE49-F238E27FC236}">
                <a16:creationId xmlns:a16="http://schemas.microsoft.com/office/drawing/2014/main" id="{013AA742-0F22-4C07-8681-B4350AF3C84D}"/>
              </a:ext>
            </a:extLst>
          </p:cNvPr>
          <p:cNvSpPr txBox="1"/>
          <p:nvPr/>
        </p:nvSpPr>
        <p:spPr>
          <a:xfrm>
            <a:off x="754324" y="1395971"/>
            <a:ext cx="6130309" cy="784830"/>
          </a:xfrm>
          <a:prstGeom prst="rect">
            <a:avLst/>
          </a:prstGeom>
          <a:noFill/>
        </p:spPr>
        <p:txBody>
          <a:bodyPr wrap="square" rtlCol="0">
            <a:spAutoFit/>
          </a:bodyPr>
          <a:lstStyle/>
          <a:p>
            <a:r>
              <a:rPr lang="en-US" sz="2250" dirty="0"/>
              <a:t>In the 2009-2010 season, Kobe made 9.8 shots per game and had 5.0 assists per game, on average.  </a:t>
            </a:r>
          </a:p>
        </p:txBody>
      </p:sp>
      <p:cxnSp>
        <p:nvCxnSpPr>
          <p:cNvPr id="8" name="Straight Connector 7">
            <a:extLst>
              <a:ext uri="{FF2B5EF4-FFF2-40B4-BE49-F238E27FC236}">
                <a16:creationId xmlns:a16="http://schemas.microsoft.com/office/drawing/2014/main" id="{F25314D7-E960-4178-96F8-E6A9329C67F8}"/>
              </a:ext>
            </a:extLst>
          </p:cNvPr>
          <p:cNvCxnSpPr/>
          <p:nvPr/>
        </p:nvCxnSpPr>
        <p:spPr>
          <a:xfrm>
            <a:off x="545145" y="2750795"/>
            <a:ext cx="0" cy="1797728"/>
          </a:xfrm>
          <a:prstGeom prst="line">
            <a:avLst/>
          </a:prstGeom>
          <a:ln w="28575"/>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4EFF9244-5F97-4ED1-AFA3-0B7EA072B755}"/>
              </a:ext>
            </a:extLst>
          </p:cNvPr>
          <p:cNvCxnSpPr/>
          <p:nvPr/>
        </p:nvCxnSpPr>
        <p:spPr>
          <a:xfrm>
            <a:off x="545146" y="4548523"/>
            <a:ext cx="3215936" cy="0"/>
          </a:xfrm>
          <a:prstGeom prst="line">
            <a:avLst/>
          </a:prstGeom>
          <a:ln w="28575"/>
        </p:spPr>
        <p:style>
          <a:lnRef idx="1">
            <a:schemeClr val="dk1"/>
          </a:lnRef>
          <a:fillRef idx="0">
            <a:schemeClr val="dk1"/>
          </a:fillRef>
          <a:effectRef idx="0">
            <a:schemeClr val="dk1"/>
          </a:effectRef>
          <a:fontRef idx="minor">
            <a:schemeClr val="tx1"/>
          </a:fontRef>
        </p:style>
      </p:cxnSp>
      <p:pic>
        <p:nvPicPr>
          <p:cNvPr id="1026" name="Picture 2" descr="Basketball Sport Circle - Free image on Pixabay">
            <a:extLst>
              <a:ext uri="{FF2B5EF4-FFF2-40B4-BE49-F238E27FC236}">
                <a16:creationId xmlns:a16="http://schemas.microsoft.com/office/drawing/2014/main" id="{188649C3-6695-43CB-BD19-6CE5C083C3E3}"/>
              </a:ext>
            </a:extLst>
          </p:cNvPr>
          <p:cNvPicPr>
            <a:picLocks noChangeAspect="1" noChangeArrowheads="1"/>
          </p:cNvPicPr>
          <p:nvPr/>
        </p:nvPicPr>
        <p:blipFill>
          <a:blip r:embed="rId4" cstate="hqprint">
            <a:extLst>
              <a:ext uri="{28A0092B-C50C-407E-A947-70E740481C1C}">
                <a14:useLocalDpi xmlns:a14="http://schemas.microsoft.com/office/drawing/2010/main"/>
              </a:ext>
            </a:extLst>
          </a:blip>
          <a:srcRect/>
          <a:stretch>
            <a:fillRect/>
          </a:stretch>
        </p:blipFill>
        <p:spPr bwMode="auto">
          <a:xfrm>
            <a:off x="634825" y="2731167"/>
            <a:ext cx="1960508" cy="1960508"/>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Straight Connector 12">
            <a:extLst>
              <a:ext uri="{FF2B5EF4-FFF2-40B4-BE49-F238E27FC236}">
                <a16:creationId xmlns:a16="http://schemas.microsoft.com/office/drawing/2014/main" id="{A3FB32FE-E86B-4510-8799-E22189FA0463}"/>
              </a:ext>
            </a:extLst>
          </p:cNvPr>
          <p:cNvCxnSpPr>
            <a:cxnSpLocks/>
          </p:cNvCxnSpPr>
          <p:nvPr/>
        </p:nvCxnSpPr>
        <p:spPr>
          <a:xfrm>
            <a:off x="406155" y="2929942"/>
            <a:ext cx="138990"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036C7231-52CE-4EFB-AB8C-B41222E42F36}"/>
              </a:ext>
            </a:extLst>
          </p:cNvPr>
          <p:cNvCxnSpPr>
            <a:cxnSpLocks/>
          </p:cNvCxnSpPr>
          <p:nvPr/>
        </p:nvCxnSpPr>
        <p:spPr>
          <a:xfrm>
            <a:off x="391035" y="3730044"/>
            <a:ext cx="154111" cy="0"/>
          </a:xfrm>
          <a:prstGeom prst="line">
            <a:avLst/>
          </a:prstGeom>
          <a:ln w="28575"/>
        </p:spPr>
        <p:style>
          <a:lnRef idx="1">
            <a:schemeClr val="dk1"/>
          </a:lnRef>
          <a:fillRef idx="0">
            <a:schemeClr val="dk1"/>
          </a:fillRef>
          <a:effectRef idx="0">
            <a:schemeClr val="dk1"/>
          </a:effectRef>
          <a:fontRef idx="minor">
            <a:schemeClr val="tx1"/>
          </a:fontRef>
        </p:style>
      </p:cxnSp>
      <p:sp>
        <p:nvSpPr>
          <p:cNvPr id="19" name="TextBox 18">
            <a:extLst>
              <a:ext uri="{FF2B5EF4-FFF2-40B4-BE49-F238E27FC236}">
                <a16:creationId xmlns:a16="http://schemas.microsoft.com/office/drawing/2014/main" id="{408D3BFF-CD03-40C1-8326-D8A116721EBC}"/>
              </a:ext>
            </a:extLst>
          </p:cNvPr>
          <p:cNvSpPr txBox="1"/>
          <p:nvPr/>
        </p:nvSpPr>
        <p:spPr>
          <a:xfrm>
            <a:off x="103828" y="2790431"/>
            <a:ext cx="364262" cy="300082"/>
          </a:xfrm>
          <a:prstGeom prst="rect">
            <a:avLst/>
          </a:prstGeom>
          <a:noFill/>
        </p:spPr>
        <p:txBody>
          <a:bodyPr wrap="square" rtlCol="0">
            <a:spAutoFit/>
          </a:bodyPr>
          <a:lstStyle/>
          <a:p>
            <a:r>
              <a:rPr lang="en-US" sz="1350" dirty="0"/>
              <a:t>10</a:t>
            </a:r>
          </a:p>
        </p:txBody>
      </p:sp>
      <p:sp>
        <p:nvSpPr>
          <p:cNvPr id="21" name="TextBox 20">
            <a:extLst>
              <a:ext uri="{FF2B5EF4-FFF2-40B4-BE49-F238E27FC236}">
                <a16:creationId xmlns:a16="http://schemas.microsoft.com/office/drawing/2014/main" id="{AC9FC6AA-770E-42E4-80FC-D9B212BE7598}"/>
              </a:ext>
            </a:extLst>
          </p:cNvPr>
          <p:cNvSpPr txBox="1"/>
          <p:nvPr/>
        </p:nvSpPr>
        <p:spPr>
          <a:xfrm>
            <a:off x="83852" y="3590931"/>
            <a:ext cx="321192" cy="300082"/>
          </a:xfrm>
          <a:prstGeom prst="rect">
            <a:avLst/>
          </a:prstGeom>
          <a:noFill/>
        </p:spPr>
        <p:txBody>
          <a:bodyPr wrap="square" rtlCol="0">
            <a:spAutoFit/>
          </a:bodyPr>
          <a:lstStyle/>
          <a:p>
            <a:pPr algn="r"/>
            <a:r>
              <a:rPr lang="en-US" sz="1350" dirty="0"/>
              <a:t>5</a:t>
            </a:r>
          </a:p>
        </p:txBody>
      </p:sp>
      <p:pic>
        <p:nvPicPr>
          <p:cNvPr id="22" name="Picture 2" descr="Basketball Sport Circle - Free image on Pixabay">
            <a:extLst>
              <a:ext uri="{FF2B5EF4-FFF2-40B4-BE49-F238E27FC236}">
                <a16:creationId xmlns:a16="http://schemas.microsoft.com/office/drawing/2014/main" id="{A8A80B28-9E19-488D-B455-B00596D91A56}"/>
              </a:ext>
            </a:extLst>
          </p:cNvPr>
          <p:cNvPicPr>
            <a:picLocks noChangeAspect="1" noChangeArrowheads="1"/>
          </p:cNvPicPr>
          <p:nvPr/>
        </p:nvPicPr>
        <p:blipFill>
          <a:blip r:embed="rId5" cstate="hqprint">
            <a:extLst>
              <a:ext uri="{28A0092B-C50C-407E-A947-70E740481C1C}">
                <a14:useLocalDpi xmlns:a14="http://schemas.microsoft.com/office/drawing/2010/main"/>
              </a:ext>
            </a:extLst>
          </a:blip>
          <a:srcRect/>
          <a:stretch>
            <a:fillRect/>
          </a:stretch>
        </p:blipFill>
        <p:spPr bwMode="auto">
          <a:xfrm>
            <a:off x="2568699" y="3671968"/>
            <a:ext cx="951148" cy="951148"/>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4F4570ED-FA5C-443D-AAD8-974AB87557F4}"/>
              </a:ext>
            </a:extLst>
          </p:cNvPr>
          <p:cNvSpPr txBox="1"/>
          <p:nvPr/>
        </p:nvSpPr>
        <p:spPr>
          <a:xfrm>
            <a:off x="1107767" y="4620568"/>
            <a:ext cx="1045346" cy="300082"/>
          </a:xfrm>
          <a:prstGeom prst="rect">
            <a:avLst/>
          </a:prstGeom>
          <a:noFill/>
        </p:spPr>
        <p:txBody>
          <a:bodyPr wrap="square" rtlCol="0">
            <a:spAutoFit/>
          </a:bodyPr>
          <a:lstStyle/>
          <a:p>
            <a:pPr algn="ctr"/>
            <a:r>
              <a:rPr lang="en-US" sz="1350" dirty="0"/>
              <a:t>Made Shots</a:t>
            </a:r>
          </a:p>
        </p:txBody>
      </p:sp>
      <p:sp>
        <p:nvSpPr>
          <p:cNvPr id="26" name="TextBox 25">
            <a:extLst>
              <a:ext uri="{FF2B5EF4-FFF2-40B4-BE49-F238E27FC236}">
                <a16:creationId xmlns:a16="http://schemas.microsoft.com/office/drawing/2014/main" id="{E591BABC-75D2-47B7-98AB-06C0529F864D}"/>
              </a:ext>
            </a:extLst>
          </p:cNvPr>
          <p:cNvSpPr txBox="1"/>
          <p:nvPr/>
        </p:nvSpPr>
        <p:spPr>
          <a:xfrm>
            <a:off x="2521600" y="4620568"/>
            <a:ext cx="1045346" cy="300082"/>
          </a:xfrm>
          <a:prstGeom prst="rect">
            <a:avLst/>
          </a:prstGeom>
          <a:noFill/>
        </p:spPr>
        <p:txBody>
          <a:bodyPr wrap="square" rtlCol="0">
            <a:spAutoFit/>
          </a:bodyPr>
          <a:lstStyle/>
          <a:p>
            <a:pPr algn="ctr"/>
            <a:r>
              <a:rPr lang="en-US" sz="1350" dirty="0"/>
              <a:t>Assists</a:t>
            </a:r>
          </a:p>
        </p:txBody>
      </p:sp>
      <p:cxnSp>
        <p:nvCxnSpPr>
          <p:cNvPr id="15" name="Straight Connector 14">
            <a:extLst>
              <a:ext uri="{FF2B5EF4-FFF2-40B4-BE49-F238E27FC236}">
                <a16:creationId xmlns:a16="http://schemas.microsoft.com/office/drawing/2014/main" id="{C5BADEA2-52EA-D344-8F79-81C92CF60C62}"/>
              </a:ext>
            </a:extLst>
          </p:cNvPr>
          <p:cNvCxnSpPr/>
          <p:nvPr/>
        </p:nvCxnSpPr>
        <p:spPr>
          <a:xfrm>
            <a:off x="4465819" y="2269982"/>
            <a:ext cx="0" cy="2396971"/>
          </a:xfrm>
          <a:prstGeom prst="line">
            <a:avLst/>
          </a:prstGeom>
          <a:ln w="28575"/>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54A6BD74-BD35-5B4B-866C-00E9570747A1}"/>
              </a:ext>
            </a:extLst>
          </p:cNvPr>
          <p:cNvCxnSpPr/>
          <p:nvPr/>
        </p:nvCxnSpPr>
        <p:spPr>
          <a:xfrm>
            <a:off x="4465819" y="4666953"/>
            <a:ext cx="4287915"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3FA5FE9E-6C16-9E4E-AEDB-ADE618909B49}"/>
              </a:ext>
            </a:extLst>
          </p:cNvPr>
          <p:cNvCxnSpPr>
            <a:cxnSpLocks/>
          </p:cNvCxnSpPr>
          <p:nvPr/>
        </p:nvCxnSpPr>
        <p:spPr>
          <a:xfrm>
            <a:off x="4280499" y="2508845"/>
            <a:ext cx="185320"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571CB3EB-5516-D940-A956-1E1E431E549C}"/>
              </a:ext>
            </a:extLst>
          </p:cNvPr>
          <p:cNvCxnSpPr>
            <a:cxnSpLocks/>
          </p:cNvCxnSpPr>
          <p:nvPr/>
        </p:nvCxnSpPr>
        <p:spPr>
          <a:xfrm>
            <a:off x="4260338" y="3575648"/>
            <a:ext cx="205481" cy="0"/>
          </a:xfrm>
          <a:prstGeom prst="line">
            <a:avLst/>
          </a:prstGeom>
          <a:ln w="28575"/>
        </p:spPr>
        <p:style>
          <a:lnRef idx="1">
            <a:schemeClr val="dk1"/>
          </a:lnRef>
          <a:fillRef idx="0">
            <a:schemeClr val="dk1"/>
          </a:fillRef>
          <a:effectRef idx="0">
            <a:schemeClr val="dk1"/>
          </a:effectRef>
          <a:fontRef idx="minor">
            <a:schemeClr val="tx1"/>
          </a:fontRef>
        </p:style>
      </p:cxnSp>
      <p:sp>
        <p:nvSpPr>
          <p:cNvPr id="23" name="TextBox 22">
            <a:extLst>
              <a:ext uri="{FF2B5EF4-FFF2-40B4-BE49-F238E27FC236}">
                <a16:creationId xmlns:a16="http://schemas.microsoft.com/office/drawing/2014/main" id="{293D4B2C-6311-F649-8A5B-0B7F8FBB5DDA}"/>
              </a:ext>
            </a:extLst>
          </p:cNvPr>
          <p:cNvSpPr txBox="1"/>
          <p:nvPr/>
        </p:nvSpPr>
        <p:spPr>
          <a:xfrm>
            <a:off x="3877395" y="2322831"/>
            <a:ext cx="485683" cy="372027"/>
          </a:xfrm>
          <a:prstGeom prst="rect">
            <a:avLst/>
          </a:prstGeom>
          <a:noFill/>
        </p:spPr>
        <p:txBody>
          <a:bodyPr wrap="square" rtlCol="0">
            <a:spAutoFit/>
          </a:bodyPr>
          <a:lstStyle/>
          <a:p>
            <a:r>
              <a:rPr lang="en-US" dirty="0"/>
              <a:t>10</a:t>
            </a:r>
          </a:p>
        </p:txBody>
      </p:sp>
      <p:sp>
        <p:nvSpPr>
          <p:cNvPr id="25" name="TextBox 24">
            <a:extLst>
              <a:ext uri="{FF2B5EF4-FFF2-40B4-BE49-F238E27FC236}">
                <a16:creationId xmlns:a16="http://schemas.microsoft.com/office/drawing/2014/main" id="{B860CCDB-35CB-D74C-B3B2-4AE05C3C9D42}"/>
              </a:ext>
            </a:extLst>
          </p:cNvPr>
          <p:cNvSpPr txBox="1"/>
          <p:nvPr/>
        </p:nvSpPr>
        <p:spPr>
          <a:xfrm>
            <a:off x="3850761" y="3390164"/>
            <a:ext cx="428256" cy="370968"/>
          </a:xfrm>
          <a:prstGeom prst="rect">
            <a:avLst/>
          </a:prstGeom>
          <a:noFill/>
        </p:spPr>
        <p:txBody>
          <a:bodyPr wrap="square" rtlCol="0">
            <a:spAutoFit/>
          </a:bodyPr>
          <a:lstStyle/>
          <a:p>
            <a:pPr algn="r"/>
            <a:r>
              <a:rPr lang="en-US" dirty="0"/>
              <a:t>5</a:t>
            </a:r>
          </a:p>
        </p:txBody>
      </p:sp>
      <p:sp>
        <p:nvSpPr>
          <p:cNvPr id="27" name="TextBox 26">
            <a:extLst>
              <a:ext uri="{FF2B5EF4-FFF2-40B4-BE49-F238E27FC236}">
                <a16:creationId xmlns:a16="http://schemas.microsoft.com/office/drawing/2014/main" id="{3D2931D6-6A25-ED49-855B-1DE7C4111C8B}"/>
              </a:ext>
            </a:extLst>
          </p:cNvPr>
          <p:cNvSpPr txBox="1"/>
          <p:nvPr/>
        </p:nvSpPr>
        <p:spPr>
          <a:xfrm>
            <a:off x="5215982" y="4763013"/>
            <a:ext cx="1393794" cy="380487"/>
          </a:xfrm>
          <a:prstGeom prst="rect">
            <a:avLst/>
          </a:prstGeom>
          <a:noFill/>
        </p:spPr>
        <p:txBody>
          <a:bodyPr wrap="square" rtlCol="0">
            <a:spAutoFit/>
          </a:bodyPr>
          <a:lstStyle/>
          <a:p>
            <a:pPr algn="ctr"/>
            <a:r>
              <a:rPr lang="en-US" dirty="0"/>
              <a:t>Made Shots</a:t>
            </a:r>
          </a:p>
        </p:txBody>
      </p:sp>
      <p:sp>
        <p:nvSpPr>
          <p:cNvPr id="28" name="TextBox 27">
            <a:extLst>
              <a:ext uri="{FF2B5EF4-FFF2-40B4-BE49-F238E27FC236}">
                <a16:creationId xmlns:a16="http://schemas.microsoft.com/office/drawing/2014/main" id="{BD10EAE3-F34F-7141-AADF-737A0D80D15B}"/>
              </a:ext>
            </a:extLst>
          </p:cNvPr>
          <p:cNvSpPr txBox="1"/>
          <p:nvPr/>
        </p:nvSpPr>
        <p:spPr>
          <a:xfrm>
            <a:off x="7101092" y="4763013"/>
            <a:ext cx="1393794" cy="380487"/>
          </a:xfrm>
          <a:prstGeom prst="rect">
            <a:avLst/>
          </a:prstGeom>
          <a:noFill/>
        </p:spPr>
        <p:txBody>
          <a:bodyPr wrap="square" rtlCol="0">
            <a:spAutoFit/>
          </a:bodyPr>
          <a:lstStyle/>
          <a:p>
            <a:pPr algn="ctr"/>
            <a:r>
              <a:rPr lang="en-US" dirty="0"/>
              <a:t>Assists</a:t>
            </a:r>
          </a:p>
        </p:txBody>
      </p:sp>
      <p:sp>
        <p:nvSpPr>
          <p:cNvPr id="29" name="Rectangle 28">
            <a:extLst>
              <a:ext uri="{FF2B5EF4-FFF2-40B4-BE49-F238E27FC236}">
                <a16:creationId xmlns:a16="http://schemas.microsoft.com/office/drawing/2014/main" id="{FF7D0F1B-FB28-7B4B-92D1-CFCF6589BD28}"/>
              </a:ext>
            </a:extLst>
          </p:cNvPr>
          <p:cNvSpPr/>
          <p:nvPr/>
        </p:nvSpPr>
        <p:spPr>
          <a:xfrm>
            <a:off x="5515585" y="2601532"/>
            <a:ext cx="765560" cy="20531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3BD7A9A9-CB85-DC4E-BF35-29A299CF357A}"/>
              </a:ext>
            </a:extLst>
          </p:cNvPr>
          <p:cNvSpPr/>
          <p:nvPr/>
        </p:nvSpPr>
        <p:spPr>
          <a:xfrm>
            <a:off x="7379697" y="3575648"/>
            <a:ext cx="765560" cy="10913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50622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5" grpId="0"/>
      <p:bldP spid="27" grpId="0"/>
      <p:bldP spid="28" grpId="0"/>
      <p:bldP spid="29" grpId="0" animBg="1"/>
      <p:bldP spid="30"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6F0AC67-E68E-AD4F-BE83-9A16346859A2}"/>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268278" y="1121647"/>
            <a:ext cx="3827204" cy="3176332"/>
          </a:xfrm>
          <a:prstGeom prst="rect">
            <a:avLst/>
          </a:prstGeom>
        </p:spPr>
      </p:pic>
      <p:pic>
        <p:nvPicPr>
          <p:cNvPr id="3" name="Picture 2">
            <a:extLst>
              <a:ext uri="{FF2B5EF4-FFF2-40B4-BE49-F238E27FC236}">
                <a16:creationId xmlns:a16="http://schemas.microsoft.com/office/drawing/2014/main" id="{C11AAFF6-455F-544A-BA92-A23289864DF4}"/>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394524" y="1475566"/>
            <a:ext cx="4360778" cy="2468493"/>
          </a:xfrm>
          <a:prstGeom prst="rect">
            <a:avLst/>
          </a:prstGeom>
          <a:ln>
            <a:solidFill>
              <a:schemeClr val="tx1"/>
            </a:solidFill>
          </a:ln>
        </p:spPr>
      </p:pic>
    </p:spTree>
    <p:extLst>
      <p:ext uri="{BB962C8B-B14F-4D97-AF65-F5344CB8AC3E}">
        <p14:creationId xmlns:p14="http://schemas.microsoft.com/office/powerpoint/2010/main" val="1726784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CD039018-AD63-274F-93EF-7E111F20A560}"/>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015805" y="888641"/>
            <a:ext cx="3895054" cy="36253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itle 2">
            <a:extLst>
              <a:ext uri="{FF2B5EF4-FFF2-40B4-BE49-F238E27FC236}">
                <a16:creationId xmlns:a16="http://schemas.microsoft.com/office/drawing/2014/main" id="{0AC3043B-4040-634F-BB08-928B0E882A90}"/>
              </a:ext>
            </a:extLst>
          </p:cNvPr>
          <p:cNvSpPr>
            <a:spLocks noGrp="1"/>
          </p:cNvSpPr>
          <p:nvPr>
            <p:ph type="title"/>
          </p:nvPr>
        </p:nvSpPr>
        <p:spPr/>
        <p:txBody>
          <a:bodyPr/>
          <a:lstStyle/>
          <a:p>
            <a:r>
              <a:rPr lang="en-US" dirty="0"/>
              <a:t>Correlation is not equal to causation</a:t>
            </a:r>
          </a:p>
        </p:txBody>
      </p:sp>
      <p:sp>
        <p:nvSpPr>
          <p:cNvPr id="5" name="Rectangle 4">
            <a:extLst>
              <a:ext uri="{FF2B5EF4-FFF2-40B4-BE49-F238E27FC236}">
                <a16:creationId xmlns:a16="http://schemas.microsoft.com/office/drawing/2014/main" id="{88E4D216-DF64-0846-B8F5-276339AB8B8D}"/>
              </a:ext>
            </a:extLst>
          </p:cNvPr>
          <p:cNvSpPr/>
          <p:nvPr/>
        </p:nvSpPr>
        <p:spPr>
          <a:xfrm>
            <a:off x="5193452" y="2054978"/>
            <a:ext cx="3551304" cy="646331"/>
          </a:xfrm>
          <a:prstGeom prst="rect">
            <a:avLst/>
          </a:prstGeom>
        </p:spPr>
        <p:txBody>
          <a:bodyPr wrap="square">
            <a:spAutoFit/>
          </a:bodyPr>
          <a:lstStyle/>
          <a:p>
            <a:r>
              <a:rPr lang="en-US" dirty="0">
                <a:solidFill>
                  <a:prstClr val="black"/>
                </a:solidFill>
              </a:rPr>
              <a:t>The more cigarettes we consume, the longer we live!!!</a:t>
            </a:r>
            <a:endParaRPr lang="en-US" dirty="0"/>
          </a:p>
        </p:txBody>
      </p:sp>
    </p:spTree>
    <p:extLst>
      <p:ext uri="{BB962C8B-B14F-4D97-AF65-F5344CB8AC3E}">
        <p14:creationId xmlns:p14="http://schemas.microsoft.com/office/powerpoint/2010/main" val="14090550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4F758A-D043-434F-8280-9AB62943DEB3}"/>
              </a:ext>
            </a:extLst>
          </p:cNvPr>
          <p:cNvSpPr>
            <a:spLocks noGrp="1"/>
          </p:cNvSpPr>
          <p:nvPr>
            <p:ph type="title"/>
          </p:nvPr>
        </p:nvSpPr>
        <p:spPr/>
        <p:txBody>
          <a:bodyPr/>
          <a:lstStyle/>
          <a:p>
            <a:r>
              <a:rPr lang="en-US" dirty="0"/>
              <a:t>Correlation is not equal to causation</a:t>
            </a:r>
          </a:p>
        </p:txBody>
      </p:sp>
      <p:pic>
        <p:nvPicPr>
          <p:cNvPr id="4" name="Picture 2">
            <a:extLst>
              <a:ext uri="{FF2B5EF4-FFF2-40B4-BE49-F238E27FC236}">
                <a16:creationId xmlns:a16="http://schemas.microsoft.com/office/drawing/2014/main" id="{A8013972-C54D-6545-8C79-D17B91F821CE}"/>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783730" y="850005"/>
            <a:ext cx="7273978" cy="4023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179851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656783-061C-0245-A337-44733BE7E057}"/>
              </a:ext>
            </a:extLst>
          </p:cNvPr>
          <p:cNvSpPr>
            <a:spLocks noGrp="1"/>
          </p:cNvSpPr>
          <p:nvPr>
            <p:ph type="title"/>
          </p:nvPr>
        </p:nvSpPr>
        <p:spPr/>
        <p:txBody>
          <a:bodyPr/>
          <a:lstStyle/>
          <a:p>
            <a:r>
              <a:rPr lang="en-US" dirty="0"/>
              <a:t>Before You Create a Chart</a:t>
            </a:r>
          </a:p>
        </p:txBody>
      </p:sp>
      <p:sp>
        <p:nvSpPr>
          <p:cNvPr id="3" name="Content Placeholder 2">
            <a:extLst>
              <a:ext uri="{FF2B5EF4-FFF2-40B4-BE49-F238E27FC236}">
                <a16:creationId xmlns:a16="http://schemas.microsoft.com/office/drawing/2014/main" id="{93A45F5C-5A84-D24E-8F57-1157254946A2}"/>
              </a:ext>
            </a:extLst>
          </p:cNvPr>
          <p:cNvSpPr>
            <a:spLocks noGrp="1"/>
          </p:cNvSpPr>
          <p:nvPr>
            <p:ph idx="1"/>
          </p:nvPr>
        </p:nvSpPr>
        <p:spPr/>
        <p:txBody>
          <a:bodyPr/>
          <a:lstStyle/>
          <a:p>
            <a:pPr marL="0" indent="0">
              <a:buNone/>
            </a:pPr>
            <a:r>
              <a:rPr lang="en-US" dirty="0"/>
              <a:t>Ask</a:t>
            </a:r>
          </a:p>
          <a:p>
            <a:r>
              <a:rPr lang="en-US" dirty="0"/>
              <a:t>Who is my audience?</a:t>
            </a:r>
          </a:p>
          <a:p>
            <a:r>
              <a:rPr lang="en-US" dirty="0"/>
              <a:t>What questions do they have?</a:t>
            </a:r>
          </a:p>
          <a:p>
            <a:r>
              <a:rPr lang="en-US" dirty="0"/>
              <a:t>What answers am I finding for them?</a:t>
            </a:r>
          </a:p>
          <a:p>
            <a:r>
              <a:rPr lang="en-US" dirty="0"/>
              <a:t>What am I trying to say?</a:t>
            </a:r>
          </a:p>
          <a:p>
            <a:r>
              <a:rPr lang="en-US" dirty="0"/>
              <a:t>What other questions will my visualization inspire or what conversations may result?</a:t>
            </a:r>
          </a:p>
          <a:p>
            <a:pPr marL="0" indent="0">
              <a:buNone/>
            </a:pPr>
            <a:endParaRPr lang="en-US" dirty="0"/>
          </a:p>
        </p:txBody>
      </p:sp>
    </p:spTree>
    <p:extLst>
      <p:ext uri="{BB962C8B-B14F-4D97-AF65-F5344CB8AC3E}">
        <p14:creationId xmlns:p14="http://schemas.microsoft.com/office/powerpoint/2010/main" val="288779571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AD81D-8212-EB41-B7D8-9A256F27E285}"/>
              </a:ext>
            </a:extLst>
          </p:cNvPr>
          <p:cNvSpPr>
            <a:spLocks noGrp="1"/>
          </p:cNvSpPr>
          <p:nvPr>
            <p:ph type="title"/>
          </p:nvPr>
        </p:nvSpPr>
        <p:spPr/>
        <p:txBody>
          <a:bodyPr/>
          <a:lstStyle/>
          <a:p>
            <a:r>
              <a:rPr lang="en-US" dirty="0"/>
              <a:t>Data Visualization Best Practices</a:t>
            </a:r>
          </a:p>
        </p:txBody>
      </p:sp>
      <p:sp>
        <p:nvSpPr>
          <p:cNvPr id="3" name="Content Placeholder 2">
            <a:extLst>
              <a:ext uri="{FF2B5EF4-FFF2-40B4-BE49-F238E27FC236}">
                <a16:creationId xmlns:a16="http://schemas.microsoft.com/office/drawing/2014/main" id="{2FA76BE6-9794-AF46-B8AE-FC42B3A3BB70}"/>
              </a:ext>
            </a:extLst>
          </p:cNvPr>
          <p:cNvSpPr>
            <a:spLocks noGrp="1"/>
          </p:cNvSpPr>
          <p:nvPr>
            <p:ph idx="1"/>
          </p:nvPr>
        </p:nvSpPr>
        <p:spPr/>
        <p:txBody>
          <a:bodyPr>
            <a:normAutofit lnSpcReduction="10000"/>
          </a:bodyPr>
          <a:lstStyle/>
          <a:p>
            <a:r>
              <a:rPr lang="en-US" dirty="0"/>
              <a:t>Identify your target audience</a:t>
            </a:r>
          </a:p>
          <a:p>
            <a:r>
              <a:rPr lang="en-US" dirty="0"/>
              <a:t>Make sure your data is clean</a:t>
            </a:r>
          </a:p>
          <a:p>
            <a:r>
              <a:rPr lang="en-US" dirty="0"/>
              <a:t>Select the right chart</a:t>
            </a:r>
          </a:p>
          <a:p>
            <a:r>
              <a:rPr lang="en-US" dirty="0"/>
              <a:t>Label your chart effectively</a:t>
            </a:r>
          </a:p>
          <a:p>
            <a:r>
              <a:rPr lang="en-US" dirty="0"/>
              <a:t>Emphasize the important points</a:t>
            </a:r>
          </a:p>
          <a:p>
            <a:r>
              <a:rPr lang="en-US" dirty="0"/>
              <a:t>Format your chart for accessibility</a:t>
            </a:r>
          </a:p>
          <a:p>
            <a:r>
              <a:rPr lang="en-US" dirty="0"/>
              <a:t>Make use of color</a:t>
            </a:r>
          </a:p>
          <a:p>
            <a:r>
              <a:rPr lang="en-US" dirty="0"/>
              <a:t>Ensure your data is readable in any format</a:t>
            </a:r>
          </a:p>
          <a:p>
            <a:r>
              <a:rPr lang="en-US" dirty="0"/>
              <a:t>Ask for feedback</a:t>
            </a:r>
          </a:p>
        </p:txBody>
      </p:sp>
    </p:spTree>
    <p:extLst>
      <p:ext uri="{BB962C8B-B14F-4D97-AF65-F5344CB8AC3E}">
        <p14:creationId xmlns:p14="http://schemas.microsoft.com/office/powerpoint/2010/main" val="32966452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216564-AA40-19C9-48FE-D2BA1E897858}"/>
              </a:ext>
            </a:extLst>
          </p:cNvPr>
          <p:cNvSpPr>
            <a:spLocks noGrp="1"/>
          </p:cNvSpPr>
          <p:nvPr>
            <p:ph type="title"/>
          </p:nvPr>
        </p:nvSpPr>
        <p:spPr>
          <a:xfrm>
            <a:off x="3025697" y="2374746"/>
            <a:ext cx="3639833" cy="571500"/>
          </a:xfrm>
        </p:spPr>
        <p:txBody>
          <a:bodyPr/>
          <a:lstStyle/>
          <a:p>
            <a:r>
              <a:rPr lang="en-US" sz="5000" dirty="0"/>
              <a:t>Questions?</a:t>
            </a:r>
          </a:p>
        </p:txBody>
      </p:sp>
    </p:spTree>
    <p:extLst>
      <p:ext uri="{BB962C8B-B14F-4D97-AF65-F5344CB8AC3E}">
        <p14:creationId xmlns:p14="http://schemas.microsoft.com/office/powerpoint/2010/main" val="6178604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Google Shape;69;p15"/>
          <p:cNvSpPr txBox="1">
            <a:spLocks noGrp="1"/>
          </p:cNvSpPr>
          <p:nvPr>
            <p:ph type="title"/>
          </p:nvPr>
        </p:nvSpPr>
        <p:spPr>
          <a:prstGeom prst="rect">
            <a:avLst/>
          </a:prstGeom>
        </p:spPr>
        <p:txBody>
          <a:bodyPr spcFirstLastPara="1" wrap="square" lIns="91425" tIns="91425" rIns="91425" bIns="91425" anchor="ctr" anchorCtr="0">
            <a:noAutofit/>
          </a:bodyPr>
          <a:lstStyle/>
          <a:p>
            <a:pPr lvl="0">
              <a:spcBef>
                <a:spcPts val="0"/>
              </a:spcBef>
            </a:pPr>
            <a:r>
              <a:rPr lang="en-US" dirty="0"/>
              <a:t>The Good, the Bad and the Ugly</a:t>
            </a:r>
            <a:endParaRPr dirty="0"/>
          </a:p>
        </p:txBody>
      </p:sp>
      <p:sp>
        <p:nvSpPr>
          <p:cNvPr id="70" name="Google Shape;70;p15"/>
          <p:cNvSpPr txBox="1">
            <a:spLocks noGrp="1"/>
          </p:cNvSpPr>
          <p:nvPr>
            <p:ph idx="1"/>
          </p:nvPr>
        </p:nvSpPr>
        <p:spPr>
          <a:xfrm>
            <a:off x="132575" y="571501"/>
            <a:ext cx="8860503" cy="3861758"/>
          </a:xfrm>
          <a:prstGeom prst="rect">
            <a:avLst/>
          </a:prstGeom>
        </p:spPr>
        <p:txBody>
          <a:bodyPr spcFirstLastPara="1" wrap="square" lIns="91425" tIns="91425" rIns="91425" bIns="91425" anchor="t" anchorCtr="0">
            <a:noAutofit/>
          </a:bodyPr>
          <a:lstStyle/>
          <a:p>
            <a:pPr marL="457200" lvl="0" indent="-342900" algn="l" rtl="0">
              <a:spcBef>
                <a:spcPts val="0"/>
              </a:spcBef>
              <a:spcAft>
                <a:spcPts val="1200"/>
              </a:spcAft>
              <a:buSzPts val="1800"/>
              <a:buChar char="-"/>
            </a:pPr>
            <a:r>
              <a:rPr lang="en" dirty="0"/>
              <a:t>Increasing efficiency, effectiveness, and competitiveness.</a:t>
            </a:r>
            <a:endParaRPr dirty="0"/>
          </a:p>
          <a:p>
            <a:pPr marL="914400" lvl="0" indent="-298450" algn="l" rtl="0">
              <a:spcBef>
                <a:spcPts val="0"/>
              </a:spcBef>
              <a:spcAft>
                <a:spcPts val="1200"/>
              </a:spcAft>
              <a:buClr>
                <a:schemeClr val="dk1"/>
              </a:buClr>
              <a:buSzPts val="1100"/>
              <a:buChar char="●"/>
            </a:pPr>
            <a:r>
              <a:rPr lang="en" dirty="0"/>
              <a:t>Data driven companies are more productive</a:t>
            </a:r>
            <a:endParaRPr dirty="0"/>
          </a:p>
          <a:p>
            <a:pPr marL="457200" lvl="0" indent="-342900" algn="l" rtl="0">
              <a:spcBef>
                <a:spcPts val="0"/>
              </a:spcBef>
              <a:spcAft>
                <a:spcPts val="1200"/>
              </a:spcAft>
              <a:buSzPts val="1800"/>
              <a:buChar char="-"/>
            </a:pPr>
            <a:r>
              <a:rPr lang="en" dirty="0"/>
              <a:t>Use of data science make the societies more secure</a:t>
            </a:r>
            <a:endParaRPr dirty="0"/>
          </a:p>
          <a:p>
            <a:pPr marL="914400" lvl="0" indent="-298450" algn="l" rtl="0">
              <a:spcBef>
                <a:spcPts val="0"/>
              </a:spcBef>
              <a:spcAft>
                <a:spcPts val="1200"/>
              </a:spcAft>
              <a:buClr>
                <a:schemeClr val="dk1"/>
              </a:buClr>
              <a:buSzPts val="1100"/>
              <a:buChar char="●"/>
            </a:pPr>
            <a:r>
              <a:rPr lang="en" dirty="0"/>
              <a:t>Spam emails, fraud detection, terrorist attacks, shootings etc.</a:t>
            </a:r>
            <a:endParaRPr dirty="0"/>
          </a:p>
          <a:p>
            <a:pPr marL="457200" lvl="0" indent="-342900" algn="l" rtl="0">
              <a:spcBef>
                <a:spcPts val="0"/>
              </a:spcBef>
              <a:spcAft>
                <a:spcPts val="1200"/>
              </a:spcAft>
              <a:buSzPts val="1800"/>
              <a:buChar char="-"/>
            </a:pPr>
            <a:r>
              <a:rPr lang="en" u="sng" dirty="0">
                <a:solidFill>
                  <a:schemeClr val="hlink"/>
                </a:solidFill>
                <a:hlinkClick r:id="rId3"/>
              </a:rPr>
              <a:t>Using AI for Sign Language Translation</a:t>
            </a:r>
            <a:endParaRPr dirty="0"/>
          </a:p>
          <a:p>
            <a:pPr marL="457200" lvl="0" indent="-342900" algn="l" rtl="0">
              <a:spcBef>
                <a:spcPts val="0"/>
              </a:spcBef>
              <a:spcAft>
                <a:spcPts val="1200"/>
              </a:spcAft>
              <a:buSzPts val="1800"/>
              <a:buChar char="-"/>
            </a:pPr>
            <a:r>
              <a:rPr lang="en" u="sng" dirty="0">
                <a:solidFill>
                  <a:schemeClr val="hlink"/>
                </a:solidFill>
                <a:hlinkClick r:id="rId4"/>
              </a:rPr>
              <a:t>Tom Cruise (Deep Fakes)</a:t>
            </a:r>
            <a:endParaRPr lang="en" u="sng" dirty="0">
              <a:solidFill>
                <a:schemeClr val="hlink"/>
              </a:solidFill>
            </a:endParaRPr>
          </a:p>
          <a:p>
            <a:pPr marL="457200" lvl="0" indent="-342900" algn="l" rtl="0">
              <a:spcBef>
                <a:spcPts val="0"/>
              </a:spcBef>
              <a:spcAft>
                <a:spcPts val="1200"/>
              </a:spcAft>
              <a:buSzPts val="1800"/>
              <a:buChar char="-"/>
            </a:pPr>
            <a:r>
              <a:rPr lang="en" u="sng" dirty="0">
                <a:solidFill>
                  <a:schemeClr val="hlink"/>
                </a:solidFill>
                <a:hlinkClick r:id="rId5"/>
              </a:rPr>
              <a:t>Barack Obama (Deep Fakes)</a:t>
            </a:r>
            <a:endParaRPr dirty="0"/>
          </a:p>
        </p:txBody>
      </p:sp>
      <p:pic>
        <p:nvPicPr>
          <p:cNvPr id="3" name="Picture 2">
            <a:extLst>
              <a:ext uri="{FF2B5EF4-FFF2-40B4-BE49-F238E27FC236}">
                <a16:creationId xmlns:a16="http://schemas.microsoft.com/office/drawing/2014/main" id="{CD6EDBDA-EAFC-4348-A694-3F771995ADC0}"/>
              </a:ext>
            </a:extLst>
          </p:cNvPr>
          <p:cNvPicPr>
            <a:picLocks noChangeAspect="1"/>
          </p:cNvPicPr>
          <p:nvPr/>
        </p:nvPicPr>
        <p:blipFill>
          <a:blip r:embed="rId6"/>
          <a:stretch>
            <a:fillRect/>
          </a:stretch>
        </p:blipFill>
        <p:spPr>
          <a:xfrm>
            <a:off x="7398717" y="2672179"/>
            <a:ext cx="1745283" cy="2471321"/>
          </a:xfrm>
          <a:prstGeom prst="rect">
            <a:avLst/>
          </a:prstGeom>
        </p:spPr>
      </p:pic>
    </p:spTree>
    <p:extLst>
      <p:ext uri="{BB962C8B-B14F-4D97-AF65-F5344CB8AC3E}">
        <p14:creationId xmlns:p14="http://schemas.microsoft.com/office/powerpoint/2010/main" val="280410852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216564-AA40-19C9-48FE-D2BA1E897858}"/>
              </a:ext>
            </a:extLst>
          </p:cNvPr>
          <p:cNvSpPr>
            <a:spLocks noGrp="1"/>
          </p:cNvSpPr>
          <p:nvPr>
            <p:ph type="title"/>
          </p:nvPr>
        </p:nvSpPr>
        <p:spPr>
          <a:xfrm>
            <a:off x="3025697" y="2374746"/>
            <a:ext cx="3639833" cy="571500"/>
          </a:xfrm>
        </p:spPr>
        <p:txBody>
          <a:bodyPr/>
          <a:lstStyle/>
          <a:p>
            <a:pPr algn="ctr"/>
            <a:r>
              <a:rPr lang="en-US" sz="5000" dirty="0"/>
              <a:t>Additional Slides</a:t>
            </a:r>
          </a:p>
        </p:txBody>
      </p:sp>
    </p:spTree>
    <p:extLst>
      <p:ext uri="{BB962C8B-B14F-4D97-AF65-F5344CB8AC3E}">
        <p14:creationId xmlns:p14="http://schemas.microsoft.com/office/powerpoint/2010/main" val="32765171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Survey Design: 7-Step Process</a:t>
            </a:r>
          </a:p>
        </p:txBody>
      </p:sp>
      <p:sp>
        <p:nvSpPr>
          <p:cNvPr id="3" name="Content Placeholder 2"/>
          <p:cNvSpPr>
            <a:spLocks noGrp="1"/>
          </p:cNvSpPr>
          <p:nvPr>
            <p:ph sz="quarter" idx="1"/>
          </p:nvPr>
        </p:nvSpPr>
        <p:spPr>
          <a:xfrm>
            <a:off x="317635" y="984755"/>
            <a:ext cx="8213806" cy="3600450"/>
          </a:xfrm>
        </p:spPr>
        <p:txBody>
          <a:bodyPr/>
          <a:lstStyle/>
          <a:p>
            <a:r>
              <a:rPr lang="en-US" dirty="0"/>
              <a:t>Step 1: Literature Review</a:t>
            </a:r>
          </a:p>
          <a:p>
            <a:r>
              <a:rPr lang="en-US" dirty="0"/>
              <a:t>Step 2: Interview Experts &amp; Create Focus Groups from Target Population </a:t>
            </a:r>
          </a:p>
          <a:p>
            <a:r>
              <a:rPr lang="en-US" dirty="0"/>
              <a:t>Step 3: Synthesize</a:t>
            </a:r>
          </a:p>
          <a:p>
            <a:r>
              <a:rPr lang="en-US" dirty="0"/>
              <a:t>Step 4: Develop Items</a:t>
            </a:r>
          </a:p>
          <a:p>
            <a:r>
              <a:rPr lang="en-US" dirty="0"/>
              <a:t>Step 5: Expert Validation</a:t>
            </a:r>
          </a:p>
          <a:p>
            <a:r>
              <a:rPr lang="en-US" dirty="0"/>
              <a:t>Step 6: Cognitive Interviewing</a:t>
            </a:r>
          </a:p>
          <a:p>
            <a:r>
              <a:rPr lang="en-US" dirty="0"/>
              <a:t>Step 7: Pilot Test</a:t>
            </a:r>
          </a:p>
        </p:txBody>
      </p:sp>
    </p:spTree>
    <p:extLst>
      <p:ext uri="{BB962C8B-B14F-4D97-AF65-F5344CB8AC3E}">
        <p14:creationId xmlns:p14="http://schemas.microsoft.com/office/powerpoint/2010/main" val="1820517074"/>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0A364E-E48D-BF4F-B797-1F6A63EA7EDF}"/>
              </a:ext>
            </a:extLst>
          </p:cNvPr>
          <p:cNvSpPr>
            <a:spLocks noGrp="1"/>
          </p:cNvSpPr>
          <p:nvPr>
            <p:ph type="title"/>
          </p:nvPr>
        </p:nvSpPr>
        <p:spPr/>
        <p:txBody>
          <a:bodyPr/>
          <a:lstStyle/>
          <a:p>
            <a:r>
              <a:rPr lang="en-US" dirty="0"/>
              <a:t>Survey Design is Almost an Art </a:t>
            </a:r>
          </a:p>
        </p:txBody>
      </p:sp>
      <p:sp>
        <p:nvSpPr>
          <p:cNvPr id="3" name="Content Placeholder 2">
            <a:extLst>
              <a:ext uri="{FF2B5EF4-FFF2-40B4-BE49-F238E27FC236}">
                <a16:creationId xmlns:a16="http://schemas.microsoft.com/office/drawing/2014/main" id="{D026C95E-1769-3E46-AB91-A394C25A3AE3}"/>
              </a:ext>
            </a:extLst>
          </p:cNvPr>
          <p:cNvSpPr>
            <a:spLocks noGrp="1"/>
          </p:cNvSpPr>
          <p:nvPr>
            <p:ph idx="1"/>
          </p:nvPr>
        </p:nvSpPr>
        <p:spPr>
          <a:xfrm>
            <a:off x="443752" y="659714"/>
            <a:ext cx="8229600" cy="4241470"/>
          </a:xfrm>
        </p:spPr>
        <p:txBody>
          <a:bodyPr/>
          <a:lstStyle/>
          <a:p>
            <a:r>
              <a:rPr lang="en-US" dirty="0"/>
              <a:t>Population matters</a:t>
            </a:r>
          </a:p>
          <a:p>
            <a:pPr lvl="1"/>
            <a:r>
              <a:rPr lang="en-US" dirty="0"/>
              <a:t>Females more likely to respond than males</a:t>
            </a:r>
          </a:p>
          <a:p>
            <a:pPr lvl="1"/>
            <a:r>
              <a:rPr lang="en-US" dirty="0"/>
              <a:t>Younger generation less likely to join</a:t>
            </a:r>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r>
              <a:rPr lang="en-US" dirty="0"/>
              <a:t>Questions matter </a:t>
            </a:r>
            <a:r>
              <a:rPr lang="en-US" dirty="0">
                <a:sym typeface="Wingdings" pitchFamily="2" charset="2"/>
              </a:rPr>
              <a:t> Next Slides</a:t>
            </a:r>
            <a:endParaRPr lang="en-US" dirty="0"/>
          </a:p>
        </p:txBody>
      </p:sp>
      <p:pic>
        <p:nvPicPr>
          <p:cNvPr id="4" name="Picture 3">
            <a:extLst>
              <a:ext uri="{FF2B5EF4-FFF2-40B4-BE49-F238E27FC236}">
                <a16:creationId xmlns:a16="http://schemas.microsoft.com/office/drawing/2014/main" id="{6037BC11-D4F3-7E46-A90B-36294344C380}"/>
              </a:ext>
            </a:extLst>
          </p:cNvPr>
          <p:cNvPicPr>
            <a:picLocks noChangeAspect="1"/>
          </p:cNvPicPr>
          <p:nvPr/>
        </p:nvPicPr>
        <p:blipFill>
          <a:blip r:embed="rId2"/>
          <a:stretch>
            <a:fillRect/>
          </a:stretch>
        </p:blipFill>
        <p:spPr>
          <a:xfrm>
            <a:off x="2087746" y="1964853"/>
            <a:ext cx="3563246" cy="2325311"/>
          </a:xfrm>
          <a:prstGeom prst="rect">
            <a:avLst/>
          </a:prstGeom>
        </p:spPr>
      </p:pic>
    </p:spTree>
    <p:extLst>
      <p:ext uri="{BB962C8B-B14F-4D97-AF65-F5344CB8AC3E}">
        <p14:creationId xmlns:p14="http://schemas.microsoft.com/office/powerpoint/2010/main" val="10439661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Survey Design: Questions Matter </a:t>
            </a:r>
          </a:p>
        </p:txBody>
      </p:sp>
      <p:graphicFrame>
        <p:nvGraphicFramePr>
          <p:cNvPr id="8" name="Group 92"/>
          <p:cNvGraphicFramePr>
            <a:graphicFrameLocks noGrp="1"/>
          </p:cNvGraphicFramePr>
          <p:nvPr>
            <p:ph sz="quarter" idx="1"/>
          </p:nvPr>
        </p:nvGraphicFramePr>
        <p:xfrm>
          <a:off x="2000250" y="1851091"/>
          <a:ext cx="5200650" cy="708660"/>
        </p:xfrm>
        <a:graphic>
          <a:graphicData uri="http://schemas.openxmlformats.org/drawingml/2006/table">
            <a:tbl>
              <a:tblPr/>
              <a:tblGrid>
                <a:gridCol w="1040606">
                  <a:extLst>
                    <a:ext uri="{9D8B030D-6E8A-4147-A177-3AD203B41FA5}">
                      <a16:colId xmlns:a16="http://schemas.microsoft.com/office/drawing/2014/main" val="20000"/>
                    </a:ext>
                  </a:extLst>
                </a:gridCol>
                <a:gridCol w="1053704">
                  <a:extLst>
                    <a:ext uri="{9D8B030D-6E8A-4147-A177-3AD203B41FA5}">
                      <a16:colId xmlns:a16="http://schemas.microsoft.com/office/drawing/2014/main" val="20001"/>
                    </a:ext>
                  </a:extLst>
                </a:gridCol>
                <a:gridCol w="1025128">
                  <a:extLst>
                    <a:ext uri="{9D8B030D-6E8A-4147-A177-3AD203B41FA5}">
                      <a16:colId xmlns:a16="http://schemas.microsoft.com/office/drawing/2014/main" val="20002"/>
                    </a:ext>
                  </a:extLst>
                </a:gridCol>
                <a:gridCol w="1040606">
                  <a:extLst>
                    <a:ext uri="{9D8B030D-6E8A-4147-A177-3AD203B41FA5}">
                      <a16:colId xmlns:a16="http://schemas.microsoft.com/office/drawing/2014/main" val="20003"/>
                    </a:ext>
                  </a:extLst>
                </a:gridCol>
                <a:gridCol w="1040606">
                  <a:extLst>
                    <a:ext uri="{9D8B030D-6E8A-4147-A177-3AD203B41FA5}">
                      <a16:colId xmlns:a16="http://schemas.microsoft.com/office/drawing/2014/main" val="20004"/>
                    </a:ext>
                  </a:extLst>
                </a:gridCol>
              </a:tblGrid>
              <a:tr h="685800">
                <a:tc>
                  <a:txBody>
                    <a:bodyPr/>
                    <a:lstStyle/>
                    <a:p>
                      <a:pPr marL="342900" marR="0" lvl="0" indent="-342900" algn="ctr" defTabSz="914400" rtl="0" eaLnBrk="1" fontAlgn="base" latinLnBrk="0" hangingPunct="1">
                        <a:lnSpc>
                          <a:spcPct val="100000"/>
                        </a:lnSpc>
                        <a:spcBef>
                          <a:spcPct val="0"/>
                        </a:spcBef>
                        <a:spcAft>
                          <a:spcPct val="0"/>
                        </a:spcAft>
                        <a:buClr>
                          <a:schemeClr val="bg2"/>
                        </a:buClr>
                        <a:buSzPct val="75000"/>
                        <a:buFont typeface="Wingdings" pitchFamily="2" charset="2"/>
                        <a:buNone/>
                        <a:tabLst/>
                      </a:pPr>
                      <a:r>
                        <a:rPr kumimoji="0" lang="en-US" sz="1400" b="0" i="0" u="none" strike="noStrike" cap="none" normalizeH="0" baseline="0" dirty="0">
                          <a:ln>
                            <a:noFill/>
                          </a:ln>
                          <a:solidFill>
                            <a:schemeClr val="tx1"/>
                          </a:solidFill>
                          <a:effectLst/>
                          <a:latin typeface="+mn-lt"/>
                          <a:cs typeface="Times New Roman" pitchFamily="18" charset="0"/>
                        </a:rPr>
                        <a:t>strongly</a:t>
                      </a:r>
                    </a:p>
                    <a:p>
                      <a:pPr marL="342900" marR="0" lvl="0" indent="-342900" algn="ctr" defTabSz="914400" rtl="0" eaLnBrk="0" fontAlgn="base" latinLnBrk="0" hangingPunct="0">
                        <a:lnSpc>
                          <a:spcPct val="100000"/>
                        </a:lnSpc>
                        <a:spcBef>
                          <a:spcPct val="0"/>
                        </a:spcBef>
                        <a:spcAft>
                          <a:spcPct val="0"/>
                        </a:spcAft>
                        <a:buClr>
                          <a:schemeClr val="bg2"/>
                        </a:buClr>
                        <a:buSzPct val="75000"/>
                        <a:buFont typeface="Wingdings" pitchFamily="2" charset="2"/>
                        <a:buNone/>
                        <a:tabLst/>
                      </a:pPr>
                      <a:r>
                        <a:rPr kumimoji="0" lang="en-US" sz="1400" b="0" i="0" u="none" strike="noStrike" cap="none" normalizeH="0" baseline="0" dirty="0">
                          <a:ln>
                            <a:noFill/>
                          </a:ln>
                          <a:solidFill>
                            <a:schemeClr val="tx1"/>
                          </a:solidFill>
                          <a:effectLst/>
                          <a:latin typeface="+mn-lt"/>
                          <a:cs typeface="Times New Roman" pitchFamily="18" charset="0"/>
                        </a:rPr>
                        <a:t>disagree</a:t>
                      </a:r>
                      <a:endParaRPr kumimoji="0" lang="en-US" sz="1400" b="0" i="0" u="none" strike="noStrike" cap="none" normalizeH="0" baseline="0" dirty="0">
                        <a:ln>
                          <a:noFill/>
                        </a:ln>
                        <a:solidFill>
                          <a:schemeClr val="tx1"/>
                        </a:solidFill>
                        <a:effectLst/>
                        <a:latin typeface="+mn-lt"/>
                      </a:endParaRPr>
                    </a:p>
                  </a:txBody>
                  <a:tcPr marL="68580" marR="68580" marT="34290" marB="3429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
                          <a:schemeClr val="bg2"/>
                        </a:buClr>
                        <a:buSzPct val="75000"/>
                        <a:buFont typeface="Wingdings" pitchFamily="2" charset="2"/>
                        <a:buNone/>
                        <a:tabLst/>
                      </a:pPr>
                      <a:r>
                        <a:rPr kumimoji="0" lang="en-US" sz="1400" b="0" i="0" u="none" strike="noStrike" cap="none" normalizeH="0" baseline="0" dirty="0">
                          <a:ln>
                            <a:noFill/>
                          </a:ln>
                          <a:solidFill>
                            <a:schemeClr val="tx1"/>
                          </a:solidFill>
                          <a:effectLst/>
                          <a:latin typeface="+mn-lt"/>
                          <a:cs typeface="Times New Roman" pitchFamily="18" charset="0"/>
                        </a:rPr>
                        <a:t>disagree</a:t>
                      </a:r>
                      <a:endParaRPr kumimoji="0" lang="en-US" sz="1400" b="0" i="0" u="none" strike="noStrike" cap="none" normalizeH="0" baseline="0" dirty="0">
                        <a:ln>
                          <a:noFill/>
                        </a:ln>
                        <a:solidFill>
                          <a:schemeClr val="tx1"/>
                        </a:solidFill>
                        <a:effectLst/>
                        <a:latin typeface="+mn-lt"/>
                      </a:endParaRPr>
                    </a:p>
                  </a:txBody>
                  <a:tcPr marL="68580" marR="68580" marT="34290" marB="3429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
                          <a:schemeClr val="bg2"/>
                        </a:buClr>
                        <a:buSzPct val="75000"/>
                        <a:buFont typeface="Wingdings" pitchFamily="2" charset="2"/>
                        <a:buNone/>
                        <a:tabLst/>
                      </a:pPr>
                      <a:r>
                        <a:rPr kumimoji="0" lang="en-US" sz="1400" b="0" i="0" u="none" strike="noStrike" cap="none" normalizeH="0" baseline="0" dirty="0">
                          <a:ln>
                            <a:noFill/>
                          </a:ln>
                          <a:solidFill>
                            <a:schemeClr val="tx1"/>
                          </a:solidFill>
                          <a:effectLst/>
                          <a:latin typeface="+mn-lt"/>
                          <a:cs typeface="Times New Roman" pitchFamily="18" charset="0"/>
                        </a:rPr>
                        <a:t>neither</a:t>
                      </a:r>
                    </a:p>
                    <a:p>
                      <a:pPr marL="342900" marR="0" lvl="0" indent="-342900" algn="ctr" defTabSz="914400" rtl="0" eaLnBrk="0" fontAlgn="base" latinLnBrk="0" hangingPunct="0">
                        <a:lnSpc>
                          <a:spcPct val="100000"/>
                        </a:lnSpc>
                        <a:spcBef>
                          <a:spcPct val="0"/>
                        </a:spcBef>
                        <a:spcAft>
                          <a:spcPct val="0"/>
                        </a:spcAft>
                        <a:buClr>
                          <a:schemeClr val="bg2"/>
                        </a:buClr>
                        <a:buSzPct val="75000"/>
                        <a:buFont typeface="Wingdings" pitchFamily="2" charset="2"/>
                        <a:buNone/>
                        <a:tabLst/>
                      </a:pPr>
                      <a:r>
                        <a:rPr kumimoji="0" lang="en-US" sz="1400" b="0" i="0" u="none" strike="noStrike" cap="none" normalizeH="0" baseline="0" dirty="0">
                          <a:ln>
                            <a:noFill/>
                          </a:ln>
                          <a:solidFill>
                            <a:schemeClr val="tx1"/>
                          </a:solidFill>
                          <a:effectLst/>
                          <a:latin typeface="+mn-lt"/>
                          <a:cs typeface="Times New Roman" pitchFamily="18" charset="0"/>
                        </a:rPr>
                        <a:t>agree nor</a:t>
                      </a:r>
                    </a:p>
                    <a:p>
                      <a:pPr marL="342900" marR="0" lvl="0" indent="-342900" algn="ctr" defTabSz="914400" rtl="0" eaLnBrk="0" fontAlgn="base" latinLnBrk="0" hangingPunct="0">
                        <a:lnSpc>
                          <a:spcPct val="100000"/>
                        </a:lnSpc>
                        <a:spcBef>
                          <a:spcPct val="0"/>
                        </a:spcBef>
                        <a:spcAft>
                          <a:spcPct val="0"/>
                        </a:spcAft>
                        <a:buClr>
                          <a:schemeClr val="bg2"/>
                        </a:buClr>
                        <a:buSzPct val="75000"/>
                        <a:buFont typeface="Wingdings" pitchFamily="2" charset="2"/>
                        <a:buNone/>
                        <a:tabLst/>
                      </a:pPr>
                      <a:r>
                        <a:rPr kumimoji="0" lang="en-US" sz="1400" b="0" i="0" u="none" strike="noStrike" cap="none" normalizeH="0" baseline="0" dirty="0">
                          <a:ln>
                            <a:noFill/>
                          </a:ln>
                          <a:solidFill>
                            <a:schemeClr val="tx1"/>
                          </a:solidFill>
                          <a:effectLst/>
                          <a:latin typeface="+mn-lt"/>
                          <a:cs typeface="Times New Roman" pitchFamily="18" charset="0"/>
                        </a:rPr>
                        <a:t>disagree </a:t>
                      </a:r>
                    </a:p>
                  </a:txBody>
                  <a:tcPr marL="68580" marR="68580" marT="34290" marB="3429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
                          <a:schemeClr val="bg2"/>
                        </a:buClr>
                        <a:buSzPct val="75000"/>
                        <a:buFont typeface="Wingdings" pitchFamily="2" charset="2"/>
                        <a:buNone/>
                        <a:tabLst/>
                      </a:pPr>
                      <a:r>
                        <a:rPr kumimoji="0" lang="en-US" sz="1400" b="0" i="0" u="none" strike="noStrike" cap="none" normalizeH="0" baseline="0" dirty="0">
                          <a:ln>
                            <a:noFill/>
                          </a:ln>
                          <a:solidFill>
                            <a:schemeClr val="tx1"/>
                          </a:solidFill>
                          <a:effectLst/>
                          <a:latin typeface="+mn-lt"/>
                          <a:cs typeface="Times New Roman" pitchFamily="18" charset="0"/>
                        </a:rPr>
                        <a:t>agree</a:t>
                      </a:r>
                      <a:endParaRPr kumimoji="0" lang="en-US" sz="1400" b="0" i="0" u="none" strike="noStrike" cap="none" normalizeH="0" baseline="0" dirty="0">
                        <a:ln>
                          <a:noFill/>
                        </a:ln>
                        <a:solidFill>
                          <a:schemeClr val="tx1"/>
                        </a:solidFill>
                        <a:effectLst/>
                        <a:latin typeface="+mn-lt"/>
                      </a:endParaRPr>
                    </a:p>
                  </a:txBody>
                  <a:tcPr marL="68580" marR="68580" marT="34290" marB="3429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
                          <a:schemeClr val="bg2"/>
                        </a:buClr>
                        <a:buSzPct val="75000"/>
                        <a:buFont typeface="Wingdings" pitchFamily="2" charset="2"/>
                        <a:buNone/>
                        <a:tabLst/>
                      </a:pPr>
                      <a:r>
                        <a:rPr kumimoji="0" lang="en-US" sz="1400" b="0" i="0" u="none" strike="noStrike" cap="none" normalizeH="0" baseline="0" dirty="0">
                          <a:ln>
                            <a:noFill/>
                          </a:ln>
                          <a:solidFill>
                            <a:schemeClr val="tx1"/>
                          </a:solidFill>
                          <a:effectLst/>
                          <a:latin typeface="+mn-lt"/>
                          <a:cs typeface="Times New Roman" pitchFamily="18" charset="0"/>
                        </a:rPr>
                        <a:t>strongly </a:t>
                      </a:r>
                    </a:p>
                    <a:p>
                      <a:pPr marL="342900" marR="0" lvl="0" indent="-342900" algn="ctr" defTabSz="914400" rtl="0" eaLnBrk="0" fontAlgn="base" latinLnBrk="0" hangingPunct="0">
                        <a:lnSpc>
                          <a:spcPct val="100000"/>
                        </a:lnSpc>
                        <a:spcBef>
                          <a:spcPct val="0"/>
                        </a:spcBef>
                        <a:spcAft>
                          <a:spcPct val="0"/>
                        </a:spcAft>
                        <a:buClr>
                          <a:schemeClr val="bg2"/>
                        </a:buClr>
                        <a:buSzPct val="75000"/>
                        <a:buFont typeface="Wingdings" pitchFamily="2" charset="2"/>
                        <a:buNone/>
                        <a:tabLst/>
                      </a:pPr>
                      <a:r>
                        <a:rPr kumimoji="0" lang="en-US" sz="1400" b="0" i="0" u="none" strike="noStrike" cap="none" normalizeH="0" baseline="0" dirty="0">
                          <a:ln>
                            <a:noFill/>
                          </a:ln>
                          <a:solidFill>
                            <a:schemeClr val="tx1"/>
                          </a:solidFill>
                          <a:effectLst/>
                          <a:latin typeface="+mn-lt"/>
                          <a:cs typeface="Times New Roman" pitchFamily="18" charset="0"/>
                        </a:rPr>
                        <a:t>agree</a:t>
                      </a:r>
                      <a:endParaRPr kumimoji="0" lang="en-US" sz="1400" b="0" i="0" u="none" strike="noStrike" cap="none" normalizeH="0" baseline="0" dirty="0">
                        <a:ln>
                          <a:noFill/>
                        </a:ln>
                        <a:solidFill>
                          <a:schemeClr val="tx1"/>
                        </a:solidFill>
                        <a:effectLst/>
                        <a:latin typeface="+mn-lt"/>
                      </a:endParaRPr>
                    </a:p>
                  </a:txBody>
                  <a:tcPr marL="68580" marR="68580" marT="34290" marB="3429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5" name="Slide Number Placeholder 5"/>
          <p:cNvSpPr>
            <a:spLocks noGrp="1"/>
          </p:cNvSpPr>
          <p:nvPr>
            <p:ph type="sldNum" sz="quarter" idx="4294967295"/>
          </p:nvPr>
        </p:nvSpPr>
        <p:spPr>
          <a:xfrm>
            <a:off x="7658100" y="5586413"/>
            <a:ext cx="342900" cy="357188"/>
          </a:xfrm>
          <a:noFill/>
        </p:spPr>
        <p:txBody>
          <a:bodyPr/>
          <a:lstStyle/>
          <a:p>
            <a:fld id="{C6B1443D-1106-46EE-BA19-4862750D5A18}" type="slidenum">
              <a:rPr lang="en-US" smtClean="0"/>
              <a:pPr/>
              <a:t>33</a:t>
            </a:fld>
            <a:endParaRPr lang="en-US" dirty="0"/>
          </a:p>
        </p:txBody>
      </p:sp>
      <p:sp>
        <p:nvSpPr>
          <p:cNvPr id="7" name="Text Box 4"/>
          <p:cNvSpPr txBox="1">
            <a:spLocks noChangeArrowheads="1"/>
          </p:cNvSpPr>
          <p:nvPr/>
        </p:nvSpPr>
        <p:spPr bwMode="auto">
          <a:xfrm>
            <a:off x="1845871" y="1528372"/>
            <a:ext cx="5600700" cy="300082"/>
          </a:xfrm>
          <a:prstGeom prst="rect">
            <a:avLst/>
          </a:prstGeom>
          <a:solidFill>
            <a:schemeClr val="accent4">
              <a:lumMod val="20000"/>
              <a:lumOff val="80000"/>
            </a:schemeClr>
          </a:solidFill>
          <a:ln w="9525">
            <a:noFill/>
            <a:miter lim="800000"/>
            <a:headEnd/>
            <a:tailEnd/>
          </a:ln>
        </p:spPr>
        <p:txBody>
          <a:bodyPr wrap="square">
            <a:spAutoFit/>
          </a:bodyPr>
          <a:lstStyle/>
          <a:p>
            <a:pPr eaLnBrk="1" hangingPunct="1">
              <a:spcBef>
                <a:spcPct val="50000"/>
              </a:spcBef>
            </a:pPr>
            <a:r>
              <a:rPr lang="en-US" sz="1350" dirty="0"/>
              <a:t>The global economy is the most important issue in the world today.</a:t>
            </a:r>
          </a:p>
        </p:txBody>
      </p:sp>
      <p:sp>
        <p:nvSpPr>
          <p:cNvPr id="9" name="Text Box 52"/>
          <p:cNvSpPr txBox="1">
            <a:spLocks noChangeArrowheads="1"/>
          </p:cNvSpPr>
          <p:nvPr/>
        </p:nvSpPr>
        <p:spPr bwMode="auto">
          <a:xfrm>
            <a:off x="1845871" y="3416815"/>
            <a:ext cx="5600700" cy="300082"/>
          </a:xfrm>
          <a:prstGeom prst="rect">
            <a:avLst/>
          </a:prstGeom>
          <a:solidFill>
            <a:schemeClr val="accent4">
              <a:lumMod val="20000"/>
              <a:lumOff val="80000"/>
            </a:schemeClr>
          </a:solidFill>
          <a:ln w="9525">
            <a:noFill/>
            <a:miter lim="800000"/>
            <a:headEnd/>
            <a:tailEnd/>
          </a:ln>
        </p:spPr>
        <p:txBody>
          <a:bodyPr wrap="square">
            <a:spAutoFit/>
          </a:bodyPr>
          <a:lstStyle/>
          <a:p>
            <a:pPr>
              <a:spcBef>
                <a:spcPct val="50000"/>
              </a:spcBef>
            </a:pPr>
            <a:r>
              <a:rPr lang="en-US" sz="1350" dirty="0"/>
              <a:t>How important is the issue of the global economy in the world today?</a:t>
            </a:r>
          </a:p>
        </p:txBody>
      </p:sp>
      <p:graphicFrame>
        <p:nvGraphicFramePr>
          <p:cNvPr id="10" name="Group 80"/>
          <p:cNvGraphicFramePr>
            <a:graphicFrameLocks noGrp="1"/>
          </p:cNvGraphicFramePr>
          <p:nvPr/>
        </p:nvGraphicFramePr>
        <p:xfrm>
          <a:off x="1988746" y="3726204"/>
          <a:ext cx="5200649" cy="708660"/>
        </p:xfrm>
        <a:graphic>
          <a:graphicData uri="http://schemas.openxmlformats.org/drawingml/2006/table">
            <a:tbl>
              <a:tblPr/>
              <a:tblGrid>
                <a:gridCol w="1040606">
                  <a:extLst>
                    <a:ext uri="{9D8B030D-6E8A-4147-A177-3AD203B41FA5}">
                      <a16:colId xmlns:a16="http://schemas.microsoft.com/office/drawing/2014/main" val="20000"/>
                    </a:ext>
                  </a:extLst>
                </a:gridCol>
                <a:gridCol w="1038225">
                  <a:extLst>
                    <a:ext uri="{9D8B030D-6E8A-4147-A177-3AD203B41FA5}">
                      <a16:colId xmlns:a16="http://schemas.microsoft.com/office/drawing/2014/main" val="20001"/>
                    </a:ext>
                  </a:extLst>
                </a:gridCol>
                <a:gridCol w="1040606">
                  <a:extLst>
                    <a:ext uri="{9D8B030D-6E8A-4147-A177-3AD203B41FA5}">
                      <a16:colId xmlns:a16="http://schemas.microsoft.com/office/drawing/2014/main" val="20002"/>
                    </a:ext>
                  </a:extLst>
                </a:gridCol>
                <a:gridCol w="1040606">
                  <a:extLst>
                    <a:ext uri="{9D8B030D-6E8A-4147-A177-3AD203B41FA5}">
                      <a16:colId xmlns:a16="http://schemas.microsoft.com/office/drawing/2014/main" val="20003"/>
                    </a:ext>
                  </a:extLst>
                </a:gridCol>
                <a:gridCol w="1040606">
                  <a:extLst>
                    <a:ext uri="{9D8B030D-6E8A-4147-A177-3AD203B41FA5}">
                      <a16:colId xmlns:a16="http://schemas.microsoft.com/office/drawing/2014/main" val="20004"/>
                    </a:ext>
                  </a:extLst>
                </a:gridCol>
              </a:tblGrid>
              <a:tr h="685800">
                <a:tc>
                  <a:txBody>
                    <a:bodyPr/>
                    <a:lstStyle/>
                    <a:p>
                      <a:pPr marL="342900" marR="0" lvl="0" indent="-342900" algn="ctr" defTabSz="914400" rtl="0" eaLnBrk="1" fontAlgn="base" latinLnBrk="0" hangingPunct="1">
                        <a:lnSpc>
                          <a:spcPct val="100000"/>
                        </a:lnSpc>
                        <a:spcBef>
                          <a:spcPct val="0"/>
                        </a:spcBef>
                        <a:spcAft>
                          <a:spcPct val="0"/>
                        </a:spcAft>
                        <a:buClr>
                          <a:schemeClr val="bg2"/>
                        </a:buClr>
                        <a:buSzPct val="75000"/>
                        <a:buFont typeface="Wingdings" pitchFamily="2" charset="2"/>
                        <a:buNone/>
                        <a:tabLst/>
                      </a:pPr>
                      <a:r>
                        <a:rPr kumimoji="0" lang="en-US" sz="1400" b="0" i="0" u="none" strike="noStrike" cap="none" normalizeH="0" baseline="0" dirty="0">
                          <a:ln>
                            <a:noFill/>
                          </a:ln>
                          <a:solidFill>
                            <a:schemeClr val="tx1"/>
                          </a:solidFill>
                          <a:effectLst/>
                          <a:latin typeface="+mn-lt"/>
                          <a:cs typeface="Times New Roman" pitchFamily="18" charset="0"/>
                        </a:rPr>
                        <a:t>not at all </a:t>
                      </a:r>
                    </a:p>
                    <a:p>
                      <a:pPr marL="342900" marR="0" lvl="0" indent="-342900" algn="ctr" defTabSz="914400" rtl="0" eaLnBrk="1" fontAlgn="base" latinLnBrk="0" hangingPunct="1">
                        <a:lnSpc>
                          <a:spcPct val="100000"/>
                        </a:lnSpc>
                        <a:spcBef>
                          <a:spcPct val="0"/>
                        </a:spcBef>
                        <a:spcAft>
                          <a:spcPct val="0"/>
                        </a:spcAft>
                        <a:buClr>
                          <a:schemeClr val="bg2"/>
                        </a:buClr>
                        <a:buSzPct val="75000"/>
                        <a:buFont typeface="Wingdings" pitchFamily="2" charset="2"/>
                        <a:buNone/>
                        <a:tabLst/>
                      </a:pPr>
                      <a:r>
                        <a:rPr kumimoji="0" lang="en-US" sz="1400" b="0" i="0" u="none" strike="noStrike" cap="none" normalizeH="0" baseline="0" dirty="0">
                          <a:ln>
                            <a:noFill/>
                          </a:ln>
                          <a:solidFill>
                            <a:schemeClr val="tx1"/>
                          </a:solidFill>
                          <a:effectLst/>
                          <a:latin typeface="+mn-lt"/>
                          <a:cs typeface="Times New Roman" pitchFamily="18" charset="0"/>
                        </a:rPr>
                        <a:t>Important</a:t>
                      </a:r>
                    </a:p>
                    <a:p>
                      <a:pPr marL="342900" marR="0" lvl="0" indent="-342900" algn="ctr" defTabSz="914400" rtl="0" eaLnBrk="1" fontAlgn="base" latinLnBrk="0" hangingPunct="1">
                        <a:lnSpc>
                          <a:spcPct val="100000"/>
                        </a:lnSpc>
                        <a:spcBef>
                          <a:spcPct val="0"/>
                        </a:spcBef>
                        <a:spcAft>
                          <a:spcPct val="0"/>
                        </a:spcAft>
                        <a:buClr>
                          <a:schemeClr val="bg2"/>
                        </a:buClr>
                        <a:buSzPct val="75000"/>
                        <a:buFont typeface="Wingdings" pitchFamily="2" charset="2"/>
                        <a:buNone/>
                        <a:tabLst/>
                      </a:pPr>
                      <a:endParaRPr kumimoji="0" lang="en-US" sz="1400" b="0" i="0" u="none" strike="noStrike" cap="none" normalizeH="0" baseline="0" dirty="0">
                        <a:ln>
                          <a:noFill/>
                        </a:ln>
                        <a:solidFill>
                          <a:schemeClr val="tx1"/>
                        </a:solidFill>
                        <a:effectLst/>
                        <a:latin typeface="+mn-lt"/>
                      </a:endParaRPr>
                    </a:p>
                  </a:txBody>
                  <a:tcPr marL="68580" marR="68580" marT="34290" marB="3429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
                          <a:schemeClr val="bg2"/>
                        </a:buClr>
                        <a:buSzPct val="75000"/>
                        <a:buFont typeface="Wingdings" pitchFamily="2" charset="2"/>
                        <a:buNone/>
                        <a:tabLst/>
                      </a:pPr>
                      <a:r>
                        <a:rPr kumimoji="0" lang="en-US" sz="1400" b="0" i="0" u="none" strike="noStrike" cap="none" normalizeH="0" baseline="0" dirty="0">
                          <a:ln>
                            <a:noFill/>
                          </a:ln>
                          <a:solidFill>
                            <a:schemeClr val="tx1"/>
                          </a:solidFill>
                          <a:effectLst/>
                          <a:latin typeface="+mn-lt"/>
                          <a:cs typeface="Times New Roman" pitchFamily="18" charset="0"/>
                        </a:rPr>
                        <a:t>slightly </a:t>
                      </a:r>
                    </a:p>
                    <a:p>
                      <a:pPr marL="342900" marR="0" lvl="0" indent="-342900" algn="ctr" defTabSz="914400" rtl="0" eaLnBrk="1" fontAlgn="base" latinLnBrk="0" hangingPunct="1">
                        <a:lnSpc>
                          <a:spcPct val="100000"/>
                        </a:lnSpc>
                        <a:spcBef>
                          <a:spcPct val="0"/>
                        </a:spcBef>
                        <a:spcAft>
                          <a:spcPct val="0"/>
                        </a:spcAft>
                        <a:buClr>
                          <a:schemeClr val="bg2"/>
                        </a:buClr>
                        <a:buSzPct val="75000"/>
                        <a:buFont typeface="Wingdings" pitchFamily="2" charset="2"/>
                        <a:buNone/>
                        <a:tabLst/>
                      </a:pPr>
                      <a:r>
                        <a:rPr kumimoji="0" lang="en-US" sz="1400" b="0" i="0" u="none" strike="noStrike" cap="none" normalizeH="0" baseline="0" dirty="0">
                          <a:ln>
                            <a:noFill/>
                          </a:ln>
                          <a:solidFill>
                            <a:schemeClr val="tx1"/>
                          </a:solidFill>
                          <a:effectLst/>
                          <a:latin typeface="+mn-lt"/>
                          <a:cs typeface="Times New Roman" pitchFamily="18" charset="0"/>
                        </a:rPr>
                        <a:t>important</a:t>
                      </a:r>
                      <a:endParaRPr kumimoji="0" lang="en-US" sz="1400" b="0" i="0" u="none" strike="noStrike" cap="none" normalizeH="0" baseline="0" dirty="0">
                        <a:ln>
                          <a:noFill/>
                        </a:ln>
                        <a:solidFill>
                          <a:schemeClr val="tx1"/>
                        </a:solidFill>
                        <a:effectLst/>
                        <a:latin typeface="+mn-lt"/>
                      </a:endParaRPr>
                    </a:p>
                  </a:txBody>
                  <a:tcPr marL="68580" marR="68580" marT="34290" marB="3429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
                          <a:schemeClr val="bg2"/>
                        </a:buClr>
                        <a:buSzPct val="75000"/>
                        <a:buFont typeface="Wingdings" pitchFamily="2" charset="2"/>
                        <a:buNone/>
                        <a:tabLst/>
                      </a:pPr>
                      <a:r>
                        <a:rPr kumimoji="0" lang="en-US" sz="1400" b="0" i="0" u="none" strike="noStrike" cap="none" normalizeH="0" baseline="0" dirty="0">
                          <a:ln>
                            <a:noFill/>
                          </a:ln>
                          <a:solidFill>
                            <a:schemeClr val="tx1"/>
                          </a:solidFill>
                          <a:effectLst/>
                          <a:latin typeface="+mn-lt"/>
                          <a:cs typeface="Times New Roman" pitchFamily="18" charset="0"/>
                        </a:rPr>
                        <a:t>moderately </a:t>
                      </a:r>
                    </a:p>
                    <a:p>
                      <a:pPr marL="342900" marR="0" lvl="0" indent="-342900" algn="ctr" defTabSz="914400" rtl="0" eaLnBrk="1" fontAlgn="base" latinLnBrk="0" hangingPunct="1">
                        <a:lnSpc>
                          <a:spcPct val="100000"/>
                        </a:lnSpc>
                        <a:spcBef>
                          <a:spcPct val="0"/>
                        </a:spcBef>
                        <a:spcAft>
                          <a:spcPct val="0"/>
                        </a:spcAft>
                        <a:buClr>
                          <a:schemeClr val="bg2"/>
                        </a:buClr>
                        <a:buSzPct val="75000"/>
                        <a:buFont typeface="Wingdings" pitchFamily="2" charset="2"/>
                        <a:buNone/>
                        <a:tabLst/>
                      </a:pPr>
                      <a:r>
                        <a:rPr kumimoji="0" lang="en-US" sz="1400" b="0" i="0" u="none" strike="noStrike" cap="none" normalizeH="0" baseline="0" dirty="0">
                          <a:ln>
                            <a:noFill/>
                          </a:ln>
                          <a:solidFill>
                            <a:schemeClr val="tx1"/>
                          </a:solidFill>
                          <a:effectLst/>
                          <a:latin typeface="+mn-lt"/>
                          <a:cs typeface="Times New Roman" pitchFamily="18" charset="0"/>
                        </a:rPr>
                        <a:t>important</a:t>
                      </a:r>
                      <a:endParaRPr kumimoji="0" lang="en-US" sz="1400" b="0" i="0" u="none" strike="noStrike" cap="none" normalizeH="0" baseline="0" dirty="0">
                        <a:ln>
                          <a:noFill/>
                        </a:ln>
                        <a:solidFill>
                          <a:schemeClr val="tx1"/>
                        </a:solidFill>
                        <a:effectLst/>
                        <a:latin typeface="+mn-lt"/>
                      </a:endParaRPr>
                    </a:p>
                  </a:txBody>
                  <a:tcPr marL="68580" marR="68580" marT="34290" marB="3429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
                          <a:schemeClr val="bg2"/>
                        </a:buClr>
                        <a:buSzPct val="75000"/>
                        <a:buFont typeface="Wingdings" pitchFamily="2" charset="2"/>
                        <a:buNone/>
                        <a:tabLst/>
                      </a:pPr>
                      <a:r>
                        <a:rPr kumimoji="0" lang="en-US" sz="1400" b="0" i="0" u="none" strike="noStrike" cap="none" normalizeH="0" baseline="0" dirty="0">
                          <a:ln>
                            <a:noFill/>
                          </a:ln>
                          <a:solidFill>
                            <a:schemeClr val="tx1"/>
                          </a:solidFill>
                          <a:effectLst/>
                          <a:latin typeface="+mn-lt"/>
                          <a:cs typeface="Times New Roman" pitchFamily="18" charset="0"/>
                        </a:rPr>
                        <a:t>quite</a:t>
                      </a:r>
                    </a:p>
                    <a:p>
                      <a:pPr marL="342900" marR="0" lvl="0" indent="-342900" algn="ctr" defTabSz="914400" rtl="0" eaLnBrk="1" fontAlgn="base" latinLnBrk="0" hangingPunct="1">
                        <a:lnSpc>
                          <a:spcPct val="100000"/>
                        </a:lnSpc>
                        <a:spcBef>
                          <a:spcPct val="0"/>
                        </a:spcBef>
                        <a:spcAft>
                          <a:spcPct val="0"/>
                        </a:spcAft>
                        <a:buClr>
                          <a:schemeClr val="bg2"/>
                        </a:buClr>
                        <a:buSzPct val="75000"/>
                        <a:buFont typeface="Wingdings" pitchFamily="2" charset="2"/>
                        <a:buNone/>
                        <a:tabLst/>
                      </a:pPr>
                      <a:r>
                        <a:rPr kumimoji="0" lang="en-US" sz="1400" b="0" i="0" u="none" strike="noStrike" cap="none" normalizeH="0" baseline="0" dirty="0">
                          <a:ln>
                            <a:noFill/>
                          </a:ln>
                          <a:solidFill>
                            <a:schemeClr val="tx1"/>
                          </a:solidFill>
                          <a:effectLst/>
                          <a:latin typeface="+mn-lt"/>
                          <a:cs typeface="Times New Roman" pitchFamily="18" charset="0"/>
                        </a:rPr>
                        <a:t>important</a:t>
                      </a:r>
                      <a:endParaRPr kumimoji="0" lang="en-US" sz="1400" b="0" i="0" u="none" strike="noStrike" cap="none" normalizeH="0" baseline="0" dirty="0">
                        <a:ln>
                          <a:noFill/>
                        </a:ln>
                        <a:solidFill>
                          <a:schemeClr val="tx1"/>
                        </a:solidFill>
                        <a:effectLst/>
                        <a:latin typeface="+mn-lt"/>
                      </a:endParaRPr>
                    </a:p>
                  </a:txBody>
                  <a:tcPr marL="68580" marR="68580" marT="34290" marB="3429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
                          <a:schemeClr val="bg2"/>
                        </a:buClr>
                        <a:buSzPct val="75000"/>
                        <a:buFont typeface="Wingdings" pitchFamily="2" charset="2"/>
                        <a:buNone/>
                        <a:tabLst/>
                      </a:pPr>
                      <a:r>
                        <a:rPr kumimoji="0" lang="en-US" sz="1400" b="0" i="0" u="none" strike="noStrike" cap="none" normalizeH="0" baseline="0" dirty="0">
                          <a:ln>
                            <a:noFill/>
                          </a:ln>
                          <a:solidFill>
                            <a:schemeClr val="tx1"/>
                          </a:solidFill>
                          <a:effectLst/>
                          <a:latin typeface="+mn-lt"/>
                          <a:cs typeface="Times New Roman" pitchFamily="18" charset="0"/>
                        </a:rPr>
                        <a:t>extremely</a:t>
                      </a:r>
                    </a:p>
                    <a:p>
                      <a:pPr marL="342900" marR="0" lvl="0" indent="-342900" algn="ctr" defTabSz="914400" rtl="0" eaLnBrk="1" fontAlgn="base" latinLnBrk="0" hangingPunct="1">
                        <a:lnSpc>
                          <a:spcPct val="100000"/>
                        </a:lnSpc>
                        <a:spcBef>
                          <a:spcPct val="0"/>
                        </a:spcBef>
                        <a:spcAft>
                          <a:spcPct val="0"/>
                        </a:spcAft>
                        <a:buClr>
                          <a:schemeClr val="bg2"/>
                        </a:buClr>
                        <a:buSzPct val="75000"/>
                        <a:buFont typeface="Wingdings" pitchFamily="2" charset="2"/>
                        <a:buNone/>
                        <a:tabLst/>
                      </a:pPr>
                      <a:r>
                        <a:rPr kumimoji="0" lang="en-US" sz="1400" b="0" i="0" u="none" strike="noStrike" cap="none" normalizeH="0" baseline="0" dirty="0">
                          <a:ln>
                            <a:noFill/>
                          </a:ln>
                          <a:solidFill>
                            <a:schemeClr val="tx1"/>
                          </a:solidFill>
                          <a:effectLst/>
                          <a:latin typeface="+mn-lt"/>
                          <a:cs typeface="Times New Roman" pitchFamily="18" charset="0"/>
                        </a:rPr>
                        <a:t>important</a:t>
                      </a:r>
                      <a:endParaRPr kumimoji="0" lang="en-US" sz="1400" b="0" i="0" u="none" strike="noStrike" cap="none" normalizeH="0" baseline="0" dirty="0">
                        <a:ln>
                          <a:noFill/>
                        </a:ln>
                        <a:solidFill>
                          <a:schemeClr val="tx1"/>
                        </a:solidFill>
                        <a:effectLst/>
                        <a:latin typeface="+mn-lt"/>
                      </a:endParaRPr>
                    </a:p>
                  </a:txBody>
                  <a:tcPr marL="68580" marR="68580" marT="34290" marB="3429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4" name="TextBox 3">
            <a:extLst>
              <a:ext uri="{FF2B5EF4-FFF2-40B4-BE49-F238E27FC236}">
                <a16:creationId xmlns:a16="http://schemas.microsoft.com/office/drawing/2014/main" id="{801EB38F-2BA3-094C-99C7-E7A142295987}"/>
              </a:ext>
            </a:extLst>
          </p:cNvPr>
          <p:cNvSpPr txBox="1"/>
          <p:nvPr/>
        </p:nvSpPr>
        <p:spPr>
          <a:xfrm>
            <a:off x="452761" y="852256"/>
            <a:ext cx="6326027" cy="369332"/>
          </a:xfrm>
          <a:prstGeom prst="rect">
            <a:avLst/>
          </a:prstGeom>
          <a:noFill/>
        </p:spPr>
        <p:txBody>
          <a:bodyPr wrap="none" rtlCol="0">
            <a:spAutoFit/>
          </a:bodyPr>
          <a:lstStyle/>
          <a:p>
            <a:r>
              <a:rPr lang="en-US" dirty="0"/>
              <a:t>A seemingly straight forward question can lead to inaccurate data</a:t>
            </a:r>
          </a:p>
        </p:txBody>
      </p:sp>
      <p:sp>
        <p:nvSpPr>
          <p:cNvPr id="11" name="TextBox 10">
            <a:extLst>
              <a:ext uri="{FF2B5EF4-FFF2-40B4-BE49-F238E27FC236}">
                <a16:creationId xmlns:a16="http://schemas.microsoft.com/office/drawing/2014/main" id="{37A06F75-3925-1849-80AD-297F2F3D1D65}"/>
              </a:ext>
            </a:extLst>
          </p:cNvPr>
          <p:cNvSpPr txBox="1"/>
          <p:nvPr/>
        </p:nvSpPr>
        <p:spPr>
          <a:xfrm>
            <a:off x="452761" y="2881156"/>
            <a:ext cx="3140027" cy="369332"/>
          </a:xfrm>
          <a:prstGeom prst="rect">
            <a:avLst/>
          </a:prstGeom>
          <a:noFill/>
        </p:spPr>
        <p:txBody>
          <a:bodyPr wrap="none" rtlCol="0">
            <a:spAutoFit/>
          </a:bodyPr>
          <a:lstStyle/>
          <a:p>
            <a:r>
              <a:rPr lang="en-US" dirty="0"/>
              <a:t>Now look at the revised version</a:t>
            </a:r>
          </a:p>
        </p:txBody>
      </p:sp>
    </p:spTree>
    <p:extLst>
      <p:ext uri="{BB962C8B-B14F-4D97-AF65-F5344CB8AC3E}">
        <p14:creationId xmlns:p14="http://schemas.microsoft.com/office/powerpoint/2010/main" val="1004475056"/>
      </p:ext>
    </p:extLst>
  </p:cSld>
  <p:clrMapOvr>
    <a:masterClrMapping/>
  </p:clrMapOvr>
  <mc:AlternateContent xmlns:mc="http://schemas.openxmlformats.org/markup-compatibility/2006" xmlns:p14="http://schemas.microsoft.com/office/powerpoint/2010/main">
    <mc:Choice Requires="p14">
      <p:transition spd="slow" p14:dur="2000" advClick="0" advTm="36000"/>
    </mc:Choice>
    <mc:Fallback xmlns="">
      <p:transition spd="slow" advClick="0" advTm="36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1"/>
          <p:cNvSpPr>
            <a:spLocks noGrp="1"/>
          </p:cNvSpPr>
          <p:nvPr>
            <p:ph type="title"/>
          </p:nvPr>
        </p:nvSpPr>
        <p:spPr/>
        <p:txBody>
          <a:bodyPr>
            <a:noAutofit/>
          </a:bodyPr>
          <a:lstStyle/>
          <a:p>
            <a:pPr marL="431006" indent="-431006"/>
            <a:r>
              <a:rPr lang="en-US" sz="2800" dirty="0"/>
              <a:t>Survey Design: Questions Matter </a:t>
            </a:r>
            <a:endParaRPr lang="en-US" sz="2400" dirty="0"/>
          </a:p>
        </p:txBody>
      </p:sp>
      <p:sp>
        <p:nvSpPr>
          <p:cNvPr id="8" name="Content Placeholder 2"/>
          <p:cNvSpPr>
            <a:spLocks noGrp="1"/>
          </p:cNvSpPr>
          <p:nvPr>
            <p:ph idx="1"/>
          </p:nvPr>
        </p:nvSpPr>
        <p:spPr>
          <a:xfrm>
            <a:off x="650844" y="1081973"/>
            <a:ext cx="2909102" cy="2721436"/>
          </a:xfrm>
        </p:spPr>
        <p:txBody>
          <a:bodyPr>
            <a:noAutofit/>
          </a:bodyPr>
          <a:lstStyle/>
          <a:p>
            <a:pPr>
              <a:buFontTx/>
              <a:buNone/>
            </a:pPr>
            <a:r>
              <a:rPr lang="en-US" sz="1350" dirty="0" err="1"/>
              <a:t>Q8</a:t>
            </a:r>
            <a:r>
              <a:rPr lang="en-US" sz="1350" dirty="0"/>
              <a:t>) As some of you may know, the university is debating whether to move some parts of the university to a new section of campus in Rockville.  Do you think the university should move to Rockville?</a:t>
            </a:r>
          </a:p>
          <a:p>
            <a:pPr>
              <a:buFontTx/>
              <a:buNone/>
            </a:pPr>
            <a:endParaRPr lang="en-US" sz="1350" dirty="0"/>
          </a:p>
        </p:txBody>
      </p:sp>
      <p:sp>
        <p:nvSpPr>
          <p:cNvPr id="9" name="Content Placeholder 3"/>
          <p:cNvSpPr txBox="1">
            <a:spLocks/>
          </p:cNvSpPr>
          <p:nvPr/>
        </p:nvSpPr>
        <p:spPr>
          <a:xfrm>
            <a:off x="4837466" y="1019958"/>
            <a:ext cx="2971800" cy="1828800"/>
          </a:xfrm>
          <a:prstGeom prst="rect">
            <a:avLst/>
          </a:prstGeom>
        </p:spPr>
        <p:txBody>
          <a:bodyPr/>
          <a:lstStyle/>
          <a:p>
            <a:pPr marL="274320" indent="-212598" defTabSz="685800">
              <a:buClr>
                <a:schemeClr val="accent1"/>
              </a:buClr>
              <a:buSzPct val="80000"/>
              <a:defRPr/>
            </a:pPr>
            <a:r>
              <a:rPr lang="en-US" sz="1350" dirty="0" err="1"/>
              <a:t>Q8</a:t>
            </a:r>
            <a:r>
              <a:rPr lang="en-US" sz="1350" dirty="0"/>
              <a:t>) As some of you may know, the university is debating whether to move some parts of the university to a new section of campus in Rockville. Do you think the university should move to Rockville </a:t>
            </a:r>
            <a:r>
              <a:rPr lang="en-US" sz="1350" b="1" i="1" u="sng" dirty="0"/>
              <a:t>so that the school can have more space</a:t>
            </a:r>
            <a:r>
              <a:rPr lang="en-US" sz="1350" b="1" i="1" dirty="0"/>
              <a:t>?</a:t>
            </a:r>
          </a:p>
          <a:p>
            <a:pPr marL="274320" indent="-212598" defTabSz="685800">
              <a:buClr>
                <a:schemeClr val="accent1"/>
              </a:buClr>
              <a:buSzPct val="80000"/>
              <a:defRPr/>
            </a:pPr>
            <a:endParaRPr lang="en-US" sz="1350" dirty="0"/>
          </a:p>
        </p:txBody>
      </p:sp>
      <p:sp>
        <p:nvSpPr>
          <p:cNvPr id="10" name="Content Placeholder 2"/>
          <p:cNvSpPr txBox="1">
            <a:spLocks/>
          </p:cNvSpPr>
          <p:nvPr/>
        </p:nvSpPr>
        <p:spPr bwMode="auto">
          <a:xfrm>
            <a:off x="443752" y="571501"/>
            <a:ext cx="5715000" cy="479822"/>
          </a:xfrm>
          <a:prstGeom prst="rect">
            <a:avLst/>
          </a:prstGeom>
          <a:noFill/>
          <a:ln w="9525">
            <a:noFill/>
            <a:miter lim="800000"/>
            <a:headEnd/>
            <a:tailEnd/>
          </a:ln>
        </p:spPr>
        <p:txBody>
          <a:bodyPr/>
          <a:lstStyle/>
          <a:p>
            <a:pPr marL="257175" indent="-257175" eaLnBrk="0" hangingPunct="0">
              <a:spcBef>
                <a:spcPct val="20000"/>
              </a:spcBef>
              <a:spcAft>
                <a:spcPts val="450"/>
              </a:spcAft>
              <a:defRPr/>
            </a:pPr>
            <a:r>
              <a:rPr lang="en-US" kern="0" dirty="0"/>
              <a:t>	</a:t>
            </a:r>
            <a:r>
              <a:rPr lang="en-US" sz="1500" b="1" kern="0" dirty="0"/>
              <a:t>Providing a reason…</a:t>
            </a:r>
          </a:p>
          <a:p>
            <a:pPr marL="257175" indent="-257175" eaLnBrk="0" hangingPunct="0">
              <a:spcBef>
                <a:spcPct val="20000"/>
              </a:spcBef>
              <a:spcAft>
                <a:spcPts val="450"/>
              </a:spcAft>
              <a:defRPr/>
            </a:pPr>
            <a:endParaRPr lang="en-US" kern="0" dirty="0"/>
          </a:p>
        </p:txBody>
      </p:sp>
      <p:graphicFrame>
        <p:nvGraphicFramePr>
          <p:cNvPr id="14" name="Chart 13"/>
          <p:cNvGraphicFramePr/>
          <p:nvPr/>
        </p:nvGraphicFramePr>
        <p:xfrm>
          <a:off x="724074" y="3173795"/>
          <a:ext cx="3086100" cy="1238250"/>
        </p:xfrm>
        <a:graphic>
          <a:graphicData uri="http://schemas.openxmlformats.org/drawingml/2006/chart">
            <c:chart xmlns:c="http://schemas.openxmlformats.org/drawingml/2006/chart" xmlns:r="http://schemas.openxmlformats.org/officeDocument/2006/relationships" r:id="rId3"/>
          </a:graphicData>
        </a:graphic>
      </p:graphicFrame>
      <p:sp>
        <p:nvSpPr>
          <p:cNvPr id="15" name="Rectangle 14"/>
          <p:cNvSpPr/>
          <p:nvPr/>
        </p:nvSpPr>
        <p:spPr>
          <a:xfrm>
            <a:off x="1631597" y="2896796"/>
            <a:ext cx="1017202" cy="300082"/>
          </a:xfrm>
          <a:prstGeom prst="rect">
            <a:avLst/>
          </a:prstGeom>
        </p:spPr>
        <p:txBody>
          <a:bodyPr wrap="none">
            <a:spAutoFit/>
          </a:bodyPr>
          <a:lstStyle/>
          <a:p>
            <a:r>
              <a:rPr lang="en-US" sz="1350" b="1" dirty="0"/>
              <a:t>Yes = 12.5%</a:t>
            </a:r>
            <a:endParaRPr lang="en-US" sz="1350" dirty="0"/>
          </a:p>
        </p:txBody>
      </p:sp>
      <p:graphicFrame>
        <p:nvGraphicFramePr>
          <p:cNvPr id="16" name="Chart 15"/>
          <p:cNvGraphicFramePr/>
          <p:nvPr/>
        </p:nvGraphicFramePr>
        <p:xfrm>
          <a:off x="4974828" y="3184284"/>
          <a:ext cx="1857375" cy="1238250"/>
        </p:xfrm>
        <a:graphic>
          <a:graphicData uri="http://schemas.openxmlformats.org/drawingml/2006/chart">
            <c:chart xmlns:c="http://schemas.openxmlformats.org/drawingml/2006/chart" xmlns:r="http://schemas.openxmlformats.org/officeDocument/2006/relationships" r:id="rId4"/>
          </a:graphicData>
        </a:graphic>
      </p:graphicFrame>
      <p:sp>
        <p:nvSpPr>
          <p:cNvPr id="17" name="Rectangle 16"/>
          <p:cNvSpPr/>
          <p:nvPr/>
        </p:nvSpPr>
        <p:spPr>
          <a:xfrm>
            <a:off x="5339836" y="2899570"/>
            <a:ext cx="1017202" cy="300082"/>
          </a:xfrm>
          <a:prstGeom prst="rect">
            <a:avLst/>
          </a:prstGeom>
        </p:spPr>
        <p:txBody>
          <a:bodyPr wrap="none">
            <a:spAutoFit/>
          </a:bodyPr>
          <a:lstStyle/>
          <a:p>
            <a:r>
              <a:rPr lang="en-US" sz="1350" b="1" dirty="0"/>
              <a:t>Yes = 55.6%</a:t>
            </a:r>
            <a:endParaRPr lang="en-US" sz="1350" dirty="0"/>
          </a:p>
        </p:txBody>
      </p:sp>
      <p:sp>
        <p:nvSpPr>
          <p:cNvPr id="4" name="Rectangle 3">
            <a:extLst>
              <a:ext uri="{FF2B5EF4-FFF2-40B4-BE49-F238E27FC236}">
                <a16:creationId xmlns:a16="http://schemas.microsoft.com/office/drawing/2014/main" id="{D7318A5A-FC11-874B-A56C-7D8F20694001}"/>
              </a:ext>
            </a:extLst>
          </p:cNvPr>
          <p:cNvSpPr/>
          <p:nvPr/>
        </p:nvSpPr>
        <p:spPr>
          <a:xfrm>
            <a:off x="1713391" y="4497169"/>
            <a:ext cx="5696883" cy="646331"/>
          </a:xfrm>
          <a:prstGeom prst="rect">
            <a:avLst/>
          </a:prstGeom>
        </p:spPr>
        <p:txBody>
          <a:bodyPr wrap="square">
            <a:spAutoFit/>
          </a:bodyPr>
          <a:lstStyle/>
          <a:p>
            <a:pPr algn="ctr"/>
            <a:r>
              <a:rPr lang="en-US" dirty="0"/>
              <a:t>Giving a reason will improve the extent to which people agree with you, and impact the accuracy of your survey</a:t>
            </a:r>
          </a:p>
        </p:txBody>
      </p:sp>
    </p:spTree>
    <p:extLst>
      <p:ext uri="{BB962C8B-B14F-4D97-AF65-F5344CB8AC3E}">
        <p14:creationId xmlns:p14="http://schemas.microsoft.com/office/powerpoint/2010/main" val="173793544"/>
      </p:ext>
    </p:extLst>
  </p:cSld>
  <p:clrMapOvr>
    <a:masterClrMapping/>
  </p:clrMapOvr>
  <mc:AlternateContent xmlns:mc="http://schemas.openxmlformats.org/markup-compatibility/2006" xmlns:p14="http://schemas.microsoft.com/office/powerpoint/2010/main">
    <mc:Choice Requires="p14">
      <p:transition spd="slow" p14:dur="2000" advClick="0" advTm="48000"/>
    </mc:Choice>
    <mc:Fallback xmlns="">
      <p:transition spd="slow" advClick="0" advTm="48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Graphic spid="16" grpId="0">
        <p:bldAsOne/>
      </p:bldGraphic>
      <p:bldP spid="17" grpId="0"/>
      <p:bldP spid="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0B0664-D0F0-A941-8D8E-D750A0E0353A}"/>
              </a:ext>
            </a:extLst>
          </p:cNvPr>
          <p:cNvSpPr>
            <a:spLocks noGrp="1"/>
          </p:cNvSpPr>
          <p:nvPr>
            <p:ph type="title"/>
          </p:nvPr>
        </p:nvSpPr>
        <p:spPr/>
        <p:txBody>
          <a:bodyPr/>
          <a:lstStyle/>
          <a:p>
            <a:r>
              <a:rPr lang="en-US" dirty="0"/>
              <a:t>Ethics, Privacy, Legal Issues, and DS</a:t>
            </a:r>
          </a:p>
        </p:txBody>
      </p:sp>
      <p:sp>
        <p:nvSpPr>
          <p:cNvPr id="3" name="Content Placeholder 2">
            <a:extLst>
              <a:ext uri="{FF2B5EF4-FFF2-40B4-BE49-F238E27FC236}">
                <a16:creationId xmlns:a16="http://schemas.microsoft.com/office/drawing/2014/main" id="{7B7FB98D-3FD3-DE43-87AC-3173735B65F0}"/>
              </a:ext>
            </a:extLst>
          </p:cNvPr>
          <p:cNvSpPr>
            <a:spLocks noGrp="1"/>
          </p:cNvSpPr>
          <p:nvPr>
            <p:ph idx="1"/>
          </p:nvPr>
        </p:nvSpPr>
        <p:spPr/>
        <p:txBody>
          <a:bodyPr>
            <a:normAutofit lnSpcReduction="10000"/>
          </a:bodyPr>
          <a:lstStyle/>
          <a:p>
            <a:pPr marL="0" indent="0">
              <a:buNone/>
            </a:pPr>
            <a:r>
              <a:rPr lang="en-US" dirty="0"/>
              <a:t>Based on the nature of a project, you might see different issues at different stages,</a:t>
            </a:r>
          </a:p>
          <a:p>
            <a:r>
              <a:rPr lang="en-US" dirty="0"/>
              <a:t>Initiating the project</a:t>
            </a:r>
          </a:p>
          <a:p>
            <a:r>
              <a:rPr lang="en-US" dirty="0"/>
              <a:t>Creating the dataset (e.g. surveying)</a:t>
            </a:r>
          </a:p>
          <a:p>
            <a:r>
              <a:rPr lang="en-US" dirty="0"/>
              <a:t>Cleaning the dataset </a:t>
            </a:r>
          </a:p>
          <a:p>
            <a:r>
              <a:rPr lang="en-US" dirty="0"/>
              <a:t>Building the model</a:t>
            </a:r>
          </a:p>
          <a:p>
            <a:r>
              <a:rPr lang="en-US" dirty="0"/>
              <a:t>Presenting the findings</a:t>
            </a:r>
          </a:p>
          <a:p>
            <a:r>
              <a:rPr lang="en-US" dirty="0"/>
              <a:t>Sharing with others</a:t>
            </a:r>
          </a:p>
          <a:p>
            <a:r>
              <a:rPr lang="en-US" dirty="0"/>
              <a:t>…</a:t>
            </a:r>
          </a:p>
        </p:txBody>
      </p:sp>
    </p:spTree>
    <p:extLst>
      <p:ext uri="{BB962C8B-B14F-4D97-AF65-F5344CB8AC3E}">
        <p14:creationId xmlns:p14="http://schemas.microsoft.com/office/powerpoint/2010/main" val="30028109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5DA6AF-E350-3440-A53C-1CB7CF91D639}"/>
              </a:ext>
            </a:extLst>
          </p:cNvPr>
          <p:cNvSpPr>
            <a:spLocks noGrp="1"/>
          </p:cNvSpPr>
          <p:nvPr>
            <p:ph type="title"/>
          </p:nvPr>
        </p:nvSpPr>
        <p:spPr/>
        <p:txBody>
          <a:bodyPr/>
          <a:lstStyle/>
          <a:p>
            <a:r>
              <a:rPr lang="en-US" dirty="0"/>
              <a:t>AI Enabled Surveillance</a:t>
            </a:r>
          </a:p>
        </p:txBody>
      </p:sp>
      <p:pic>
        <p:nvPicPr>
          <p:cNvPr id="4" name="Picture 3">
            <a:extLst>
              <a:ext uri="{FF2B5EF4-FFF2-40B4-BE49-F238E27FC236}">
                <a16:creationId xmlns:a16="http://schemas.microsoft.com/office/drawing/2014/main" id="{096CBFEE-66F0-0C47-BB34-78DE60AAEBF6}"/>
              </a:ext>
            </a:extLst>
          </p:cNvPr>
          <p:cNvPicPr>
            <a:picLocks noChangeAspect="1"/>
          </p:cNvPicPr>
          <p:nvPr/>
        </p:nvPicPr>
        <p:blipFill>
          <a:blip r:embed="rId3"/>
          <a:stretch>
            <a:fillRect/>
          </a:stretch>
        </p:blipFill>
        <p:spPr>
          <a:xfrm>
            <a:off x="381609" y="1224918"/>
            <a:ext cx="3494285" cy="2256964"/>
          </a:xfrm>
          <a:prstGeom prst="rect">
            <a:avLst/>
          </a:prstGeom>
        </p:spPr>
      </p:pic>
      <p:pic>
        <p:nvPicPr>
          <p:cNvPr id="5" name="Picture 4">
            <a:extLst>
              <a:ext uri="{FF2B5EF4-FFF2-40B4-BE49-F238E27FC236}">
                <a16:creationId xmlns:a16="http://schemas.microsoft.com/office/drawing/2014/main" id="{F32B99EF-3041-8F48-A9B5-83C57A89D7B3}"/>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5088691" y="1183249"/>
            <a:ext cx="3382002" cy="2252466"/>
          </a:xfrm>
          <a:prstGeom prst="rect">
            <a:avLst/>
          </a:prstGeom>
        </p:spPr>
      </p:pic>
      <p:sp>
        <p:nvSpPr>
          <p:cNvPr id="6" name="TextBox 5">
            <a:extLst>
              <a:ext uri="{FF2B5EF4-FFF2-40B4-BE49-F238E27FC236}">
                <a16:creationId xmlns:a16="http://schemas.microsoft.com/office/drawing/2014/main" id="{203BEEAF-CDE1-3743-9A10-23988F1AE1DF}"/>
              </a:ext>
            </a:extLst>
          </p:cNvPr>
          <p:cNvSpPr txBox="1"/>
          <p:nvPr/>
        </p:nvSpPr>
        <p:spPr>
          <a:xfrm>
            <a:off x="5008990" y="3435715"/>
            <a:ext cx="3957792" cy="461665"/>
          </a:xfrm>
          <a:prstGeom prst="rect">
            <a:avLst/>
          </a:prstGeom>
          <a:noFill/>
        </p:spPr>
        <p:txBody>
          <a:bodyPr wrap="square" rtlCol="0">
            <a:spAutoFit/>
          </a:bodyPr>
          <a:lstStyle/>
          <a:p>
            <a:r>
              <a:rPr lang="en-US" sz="1200" dirty="0"/>
              <a:t>https://</a:t>
            </a:r>
            <a:r>
              <a:rPr lang="en-US" sz="1200" dirty="0" err="1"/>
              <a:t>www.nytimes.com</a:t>
            </a:r>
            <a:r>
              <a:rPr lang="en-US" sz="1200" dirty="0"/>
              <a:t>/2018/07/08/business/china-surveillance-</a:t>
            </a:r>
            <a:r>
              <a:rPr lang="en-US" sz="1200" dirty="0" err="1"/>
              <a:t>technology.html</a:t>
            </a:r>
            <a:endParaRPr lang="en-US" sz="1200" dirty="0"/>
          </a:p>
        </p:txBody>
      </p:sp>
      <p:sp>
        <p:nvSpPr>
          <p:cNvPr id="7" name="TextBox 6">
            <a:extLst>
              <a:ext uri="{FF2B5EF4-FFF2-40B4-BE49-F238E27FC236}">
                <a16:creationId xmlns:a16="http://schemas.microsoft.com/office/drawing/2014/main" id="{189D8DAD-516D-F44E-8FB7-71C55ACFDA64}"/>
              </a:ext>
            </a:extLst>
          </p:cNvPr>
          <p:cNvSpPr txBox="1"/>
          <p:nvPr/>
        </p:nvSpPr>
        <p:spPr>
          <a:xfrm>
            <a:off x="381609" y="855586"/>
            <a:ext cx="2809102" cy="369332"/>
          </a:xfrm>
          <a:prstGeom prst="rect">
            <a:avLst/>
          </a:prstGeom>
          <a:noFill/>
        </p:spPr>
        <p:txBody>
          <a:bodyPr wrap="none" rtlCol="0">
            <a:spAutoFit/>
          </a:bodyPr>
          <a:lstStyle/>
          <a:p>
            <a:r>
              <a:rPr lang="en-US" dirty="0"/>
              <a:t>Goal: Determining terrorists</a:t>
            </a:r>
          </a:p>
        </p:txBody>
      </p:sp>
      <p:sp>
        <p:nvSpPr>
          <p:cNvPr id="8" name="TextBox 7">
            <a:extLst>
              <a:ext uri="{FF2B5EF4-FFF2-40B4-BE49-F238E27FC236}">
                <a16:creationId xmlns:a16="http://schemas.microsoft.com/office/drawing/2014/main" id="{0A52983C-79F4-0245-BF51-46BAC5F476D3}"/>
              </a:ext>
            </a:extLst>
          </p:cNvPr>
          <p:cNvSpPr txBox="1"/>
          <p:nvPr/>
        </p:nvSpPr>
        <p:spPr>
          <a:xfrm>
            <a:off x="303190" y="3528048"/>
            <a:ext cx="4112280" cy="369332"/>
          </a:xfrm>
          <a:prstGeom prst="rect">
            <a:avLst/>
          </a:prstGeom>
          <a:noFill/>
        </p:spPr>
        <p:txBody>
          <a:bodyPr wrap="none" rtlCol="0">
            <a:spAutoFit/>
          </a:bodyPr>
          <a:lstStyle/>
          <a:p>
            <a:r>
              <a:rPr lang="en-US" dirty="0"/>
              <a:t>What if someone is having a heart attack?</a:t>
            </a:r>
          </a:p>
        </p:txBody>
      </p:sp>
      <p:sp>
        <p:nvSpPr>
          <p:cNvPr id="10" name="Rectangle 9">
            <a:extLst>
              <a:ext uri="{FF2B5EF4-FFF2-40B4-BE49-F238E27FC236}">
                <a16:creationId xmlns:a16="http://schemas.microsoft.com/office/drawing/2014/main" id="{E8293399-3149-D247-BCB2-259C9B93A73B}"/>
              </a:ext>
            </a:extLst>
          </p:cNvPr>
          <p:cNvSpPr/>
          <p:nvPr/>
        </p:nvSpPr>
        <p:spPr>
          <a:xfrm>
            <a:off x="4202948" y="855586"/>
            <a:ext cx="4835689" cy="646331"/>
          </a:xfrm>
          <a:prstGeom prst="rect">
            <a:avLst/>
          </a:prstGeom>
        </p:spPr>
        <p:txBody>
          <a:bodyPr wrap="square">
            <a:spAutoFit/>
          </a:bodyPr>
          <a:lstStyle/>
          <a:p>
            <a:r>
              <a:rPr lang="en-US" dirty="0">
                <a:solidFill>
                  <a:srgbClr val="333333"/>
                </a:solidFill>
                <a:latin typeface="nyt-imperial"/>
              </a:rPr>
              <a:t>Goal: Catching terrorists, criminals, drug traffickers</a:t>
            </a:r>
            <a:endParaRPr lang="en-US" dirty="0"/>
          </a:p>
        </p:txBody>
      </p:sp>
      <p:sp>
        <p:nvSpPr>
          <p:cNvPr id="11" name="Rectangle 10">
            <a:extLst>
              <a:ext uri="{FF2B5EF4-FFF2-40B4-BE49-F238E27FC236}">
                <a16:creationId xmlns:a16="http://schemas.microsoft.com/office/drawing/2014/main" id="{DED31205-872E-694D-83FF-FAF6AEA403C7}"/>
              </a:ext>
            </a:extLst>
          </p:cNvPr>
          <p:cNvSpPr/>
          <p:nvPr/>
        </p:nvSpPr>
        <p:spPr>
          <a:xfrm>
            <a:off x="4721082" y="3897380"/>
            <a:ext cx="4117217" cy="1077218"/>
          </a:xfrm>
          <a:prstGeom prst="rect">
            <a:avLst/>
          </a:prstGeom>
        </p:spPr>
        <p:txBody>
          <a:bodyPr wrap="none">
            <a:spAutoFit/>
          </a:bodyPr>
          <a:lstStyle/>
          <a:p>
            <a:r>
              <a:rPr lang="en-US" sz="1600" dirty="0">
                <a:solidFill>
                  <a:srgbClr val="333333"/>
                </a:solidFill>
                <a:latin typeface="nyt-imperial"/>
              </a:rPr>
              <a:t>Current Use: </a:t>
            </a:r>
          </a:p>
          <a:p>
            <a:pPr marL="285750" indent="-285750">
              <a:buFont typeface="Arial" panose="020B0604020202020204" pitchFamily="34" charset="0"/>
              <a:buChar char="•"/>
            </a:pPr>
            <a:r>
              <a:rPr lang="en-US" sz="1600" dirty="0">
                <a:solidFill>
                  <a:srgbClr val="333333"/>
                </a:solidFill>
                <a:latin typeface="nyt-imperial"/>
              </a:rPr>
              <a:t>Monitoring political activists and minorities </a:t>
            </a:r>
          </a:p>
          <a:p>
            <a:pPr marL="285750" indent="-285750">
              <a:buFont typeface="Arial" panose="020B0604020202020204" pitchFamily="34" charset="0"/>
              <a:buChar char="•"/>
            </a:pPr>
            <a:r>
              <a:rPr lang="en-US" sz="1600" dirty="0">
                <a:solidFill>
                  <a:srgbClr val="333333"/>
                </a:solidFill>
                <a:latin typeface="nyt-imperial"/>
              </a:rPr>
              <a:t>Scoring people</a:t>
            </a:r>
          </a:p>
          <a:p>
            <a:pPr marL="285750" indent="-285750">
              <a:buFont typeface="Arial" panose="020B0604020202020204" pitchFamily="34" charset="0"/>
              <a:buChar char="•"/>
            </a:pPr>
            <a:r>
              <a:rPr lang="en-US" sz="1600" dirty="0">
                <a:solidFill>
                  <a:srgbClr val="333333"/>
                </a:solidFill>
                <a:latin typeface="nyt-imperial"/>
              </a:rPr>
              <a:t>What about misuse?</a:t>
            </a:r>
            <a:endParaRPr lang="en-US" sz="1600" dirty="0"/>
          </a:p>
        </p:txBody>
      </p:sp>
    </p:spTree>
    <p:extLst>
      <p:ext uri="{BB962C8B-B14F-4D97-AF65-F5344CB8AC3E}">
        <p14:creationId xmlns:p14="http://schemas.microsoft.com/office/powerpoint/2010/main" val="2206452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0" grpId="0"/>
      <p:bldP spid="11"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22"/>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Targeted Marketing - Customized Pricing</a:t>
            </a:r>
            <a:endParaRPr dirty="0"/>
          </a:p>
        </p:txBody>
      </p:sp>
      <p:sp>
        <p:nvSpPr>
          <p:cNvPr id="112" name="Google Shape;112;p22"/>
          <p:cNvSpPr txBox="1">
            <a:spLocks noGrp="1"/>
          </p:cNvSpPr>
          <p:nvPr>
            <p:ph idx="1"/>
          </p:nvPr>
        </p:nvSpPr>
        <p:spPr>
          <a:prstGeom prst="rect">
            <a:avLst/>
          </a:prstGeom>
        </p:spPr>
        <p:txBody>
          <a:bodyPr spcFirstLastPara="1" wrap="square" lIns="91425" tIns="91425" rIns="91425" bIns="91425" anchor="t" anchorCtr="0">
            <a:noAutofit/>
          </a:bodyPr>
          <a:lstStyle/>
          <a:p>
            <a:pPr marL="457200" lvl="0" indent="-342900" algn="l" rtl="0">
              <a:spcBef>
                <a:spcPts val="1200"/>
              </a:spcBef>
              <a:spcAft>
                <a:spcPts val="0"/>
              </a:spcAft>
              <a:buClr>
                <a:schemeClr val="dk2"/>
              </a:buClr>
              <a:buSzPts val="1800"/>
              <a:buChar char="●"/>
            </a:pPr>
            <a:r>
              <a:rPr lang="en" dirty="0"/>
              <a:t>Use of personal data increases the effectiveness of the marketing 3-5 times compared to traditional marketing approaches?</a:t>
            </a:r>
            <a:endParaRPr dirty="0"/>
          </a:p>
          <a:p>
            <a:pPr marL="457200" lvl="0" indent="-342900" algn="l" rtl="0">
              <a:spcBef>
                <a:spcPts val="0"/>
              </a:spcBef>
              <a:spcAft>
                <a:spcPts val="0"/>
              </a:spcAft>
              <a:buClr>
                <a:schemeClr val="dk2"/>
              </a:buClr>
              <a:buSzPts val="1800"/>
              <a:buChar char="●"/>
            </a:pPr>
            <a:endParaRPr lang="en" dirty="0"/>
          </a:p>
          <a:p>
            <a:pPr marL="457200" lvl="0" indent="-342900" algn="l" rtl="0">
              <a:spcBef>
                <a:spcPts val="0"/>
              </a:spcBef>
              <a:spcAft>
                <a:spcPts val="0"/>
              </a:spcAft>
              <a:buClr>
                <a:schemeClr val="dk2"/>
              </a:buClr>
              <a:buSzPts val="1800"/>
              <a:buChar char="●"/>
            </a:pPr>
            <a:r>
              <a:rPr lang="en" dirty="0"/>
              <a:t>Is it win-win or invasion of privacy?</a:t>
            </a:r>
            <a:endParaRPr dirty="0"/>
          </a:p>
          <a:p>
            <a:pPr marL="457200" lvl="0" indent="-342900" algn="l" rtl="0">
              <a:spcBef>
                <a:spcPts val="0"/>
              </a:spcBef>
              <a:spcAft>
                <a:spcPts val="0"/>
              </a:spcAft>
              <a:buClr>
                <a:schemeClr val="dk2"/>
              </a:buClr>
              <a:buSzPts val="1800"/>
              <a:buChar char="●"/>
            </a:pPr>
            <a:endParaRPr lang="en" u="sng" dirty="0">
              <a:solidFill>
                <a:schemeClr val="hlink"/>
              </a:solidFill>
              <a:hlinkClick r:id="rId3"/>
            </a:endParaRPr>
          </a:p>
          <a:p>
            <a:pPr marL="457200" lvl="0" indent="-342900" algn="l" rtl="0">
              <a:spcBef>
                <a:spcPts val="0"/>
              </a:spcBef>
              <a:spcAft>
                <a:spcPts val="0"/>
              </a:spcAft>
              <a:buClr>
                <a:schemeClr val="dk2"/>
              </a:buClr>
              <a:buSzPts val="1800"/>
              <a:buChar char="●"/>
            </a:pPr>
            <a:r>
              <a:rPr lang="en" u="sng" dirty="0">
                <a:solidFill>
                  <a:schemeClr val="hlink"/>
                </a:solidFill>
                <a:hlinkClick r:id="rId3"/>
              </a:rPr>
              <a:t>NYT-Target Case</a:t>
            </a:r>
            <a:endParaRPr lang="en" u="sng" dirty="0">
              <a:solidFill>
                <a:schemeClr val="hlink"/>
              </a:solidFill>
            </a:endParaRPr>
          </a:p>
          <a:p>
            <a:pPr marL="457200" lvl="0" indent="-342900" algn="l" rtl="0">
              <a:spcBef>
                <a:spcPts val="0"/>
              </a:spcBef>
              <a:spcAft>
                <a:spcPts val="0"/>
              </a:spcAft>
              <a:buClr>
                <a:schemeClr val="dk2"/>
              </a:buClr>
              <a:buSzPts val="1800"/>
              <a:buChar char="●"/>
            </a:pPr>
            <a:endParaRPr lang="en" u="sng" dirty="0">
              <a:solidFill>
                <a:schemeClr val="hlink"/>
              </a:solidFill>
            </a:endParaRPr>
          </a:p>
          <a:p>
            <a:pPr marL="457200">
              <a:spcBef>
                <a:spcPts val="0"/>
              </a:spcBef>
              <a:buClr>
                <a:schemeClr val="dk2"/>
              </a:buClr>
              <a:buSzPts val="1800"/>
              <a:buFont typeface="Arial"/>
              <a:buChar char="●"/>
            </a:pPr>
            <a:r>
              <a:rPr lang="en-US" dirty="0"/>
              <a:t>Different Pricing for the same product?</a:t>
            </a:r>
          </a:p>
          <a:p>
            <a:pPr marL="457200" lvl="0" indent="-342900" algn="l" rtl="0">
              <a:spcBef>
                <a:spcPts val="0"/>
              </a:spcBef>
              <a:spcAft>
                <a:spcPts val="0"/>
              </a:spcAft>
              <a:buClr>
                <a:schemeClr val="dk2"/>
              </a:buClr>
              <a:buSzPts val="1800"/>
              <a:buChar char="●"/>
            </a:pPr>
            <a:endParaRPr dirty="0"/>
          </a:p>
        </p:txBody>
      </p:sp>
      <p:pic>
        <p:nvPicPr>
          <p:cNvPr id="2" name="Picture 1">
            <a:extLst>
              <a:ext uri="{FF2B5EF4-FFF2-40B4-BE49-F238E27FC236}">
                <a16:creationId xmlns:a16="http://schemas.microsoft.com/office/drawing/2014/main" id="{98AAC90C-377A-AB4D-822B-C6F54D040885}"/>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6146925" y="1706201"/>
            <a:ext cx="2707688" cy="3049788"/>
          </a:xfrm>
          <a:prstGeom prst="rect">
            <a:avLst/>
          </a:prstGeom>
        </p:spPr>
      </p:pic>
    </p:spTree>
    <p:extLst>
      <p:ext uri="{BB962C8B-B14F-4D97-AF65-F5344CB8AC3E}">
        <p14:creationId xmlns:p14="http://schemas.microsoft.com/office/powerpoint/2010/main" val="20308344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937B46-B35E-BF43-8BE5-63126C8025C5}"/>
              </a:ext>
            </a:extLst>
          </p:cNvPr>
          <p:cNvSpPr>
            <a:spLocks noGrp="1"/>
          </p:cNvSpPr>
          <p:nvPr>
            <p:ph type="title"/>
          </p:nvPr>
        </p:nvSpPr>
        <p:spPr/>
        <p:txBody>
          <a:bodyPr/>
          <a:lstStyle/>
          <a:p>
            <a:r>
              <a:rPr lang="en-US" sz="2800" dirty="0"/>
              <a:t>Privacy (Anonymization is the ultimate solution)</a:t>
            </a:r>
            <a:r>
              <a:rPr lang="en-US" dirty="0"/>
              <a:t> </a:t>
            </a:r>
          </a:p>
        </p:txBody>
      </p:sp>
      <p:pic>
        <p:nvPicPr>
          <p:cNvPr id="1026" name="Picture 2">
            <a:extLst>
              <a:ext uri="{FF2B5EF4-FFF2-40B4-BE49-F238E27FC236}">
                <a16:creationId xmlns:a16="http://schemas.microsoft.com/office/drawing/2014/main" id="{D188D73F-885B-4A4E-8413-E4859C0EB924}"/>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687832" y="707720"/>
            <a:ext cx="1714754" cy="171475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045FA7E-1CE5-E043-A5EC-3A82DF5EB1B5}"/>
              </a:ext>
            </a:extLst>
          </p:cNvPr>
          <p:cNvSpPr txBox="1"/>
          <p:nvPr/>
        </p:nvSpPr>
        <p:spPr>
          <a:xfrm>
            <a:off x="2487168" y="833005"/>
            <a:ext cx="2853282" cy="369332"/>
          </a:xfrm>
          <a:prstGeom prst="rect">
            <a:avLst/>
          </a:prstGeom>
          <a:noFill/>
        </p:spPr>
        <p:txBody>
          <a:bodyPr wrap="none" rtlCol="0">
            <a:spAutoFit/>
          </a:bodyPr>
          <a:lstStyle/>
          <a:p>
            <a:r>
              <a:rPr lang="en-US" dirty="0"/>
              <a:t>Dr. Latanya </a:t>
            </a:r>
            <a:r>
              <a:rPr lang="en-US" dirty="0" err="1"/>
              <a:t>Arvette</a:t>
            </a:r>
            <a:r>
              <a:rPr lang="en-US" dirty="0"/>
              <a:t> Sweeney</a:t>
            </a:r>
          </a:p>
        </p:txBody>
      </p:sp>
      <p:sp>
        <p:nvSpPr>
          <p:cNvPr id="5" name="TextBox 4">
            <a:extLst>
              <a:ext uri="{FF2B5EF4-FFF2-40B4-BE49-F238E27FC236}">
                <a16:creationId xmlns:a16="http://schemas.microsoft.com/office/drawing/2014/main" id="{9551BB5E-C5A0-E24E-859D-9E25696F9107}"/>
              </a:ext>
            </a:extLst>
          </p:cNvPr>
          <p:cNvSpPr txBox="1"/>
          <p:nvPr/>
        </p:nvSpPr>
        <p:spPr>
          <a:xfrm>
            <a:off x="2466594" y="1180005"/>
            <a:ext cx="2535174" cy="954107"/>
          </a:xfrm>
          <a:prstGeom prst="rect">
            <a:avLst/>
          </a:prstGeom>
          <a:noFill/>
        </p:spPr>
        <p:txBody>
          <a:bodyPr wrap="square" rtlCol="0">
            <a:spAutoFit/>
          </a:bodyPr>
          <a:lstStyle/>
          <a:p>
            <a:r>
              <a:rPr lang="en-US" sz="1400" dirty="0"/>
              <a:t>In 1997, she identified then MA governor, William Weld, to his medical records using publicly accessible records.</a:t>
            </a:r>
          </a:p>
        </p:txBody>
      </p:sp>
      <p:sp>
        <p:nvSpPr>
          <p:cNvPr id="6" name="TextBox 5">
            <a:extLst>
              <a:ext uri="{FF2B5EF4-FFF2-40B4-BE49-F238E27FC236}">
                <a16:creationId xmlns:a16="http://schemas.microsoft.com/office/drawing/2014/main" id="{9E17745F-38D0-F943-A96D-94FDE0EF078E}"/>
              </a:ext>
            </a:extLst>
          </p:cNvPr>
          <p:cNvSpPr txBox="1"/>
          <p:nvPr/>
        </p:nvSpPr>
        <p:spPr>
          <a:xfrm>
            <a:off x="2618679" y="2630191"/>
            <a:ext cx="5660136" cy="923330"/>
          </a:xfrm>
          <a:prstGeom prst="rect">
            <a:avLst/>
          </a:prstGeom>
          <a:noFill/>
        </p:spPr>
        <p:txBody>
          <a:bodyPr wrap="square" rtlCol="0">
            <a:spAutoFit/>
          </a:bodyPr>
          <a:lstStyle/>
          <a:p>
            <a:r>
              <a:rPr lang="en-US" dirty="0"/>
              <a:t>An </a:t>
            </a:r>
            <a:r>
              <a:rPr lang="en-US" dirty="0">
                <a:hlinkClick r:id="rId3"/>
              </a:rPr>
              <a:t>algorithm</a:t>
            </a:r>
            <a:r>
              <a:rPr lang="en-US" dirty="0"/>
              <a:t> can identify 99.98 percent of Americans from almost any available data set with as few as 15 attributes, such as gender, ZIP code or marital status.</a:t>
            </a:r>
          </a:p>
        </p:txBody>
      </p:sp>
      <p:sp>
        <p:nvSpPr>
          <p:cNvPr id="7" name="TextBox 6">
            <a:extLst>
              <a:ext uri="{FF2B5EF4-FFF2-40B4-BE49-F238E27FC236}">
                <a16:creationId xmlns:a16="http://schemas.microsoft.com/office/drawing/2014/main" id="{41247FBF-B1C1-4046-ACFC-4ED88367BFFC}"/>
              </a:ext>
            </a:extLst>
          </p:cNvPr>
          <p:cNvSpPr txBox="1"/>
          <p:nvPr/>
        </p:nvSpPr>
        <p:spPr>
          <a:xfrm>
            <a:off x="2618679" y="3495501"/>
            <a:ext cx="5285232" cy="430887"/>
          </a:xfrm>
          <a:prstGeom prst="rect">
            <a:avLst/>
          </a:prstGeom>
          <a:noFill/>
        </p:spPr>
        <p:txBody>
          <a:bodyPr wrap="square" rtlCol="0">
            <a:spAutoFit/>
          </a:bodyPr>
          <a:lstStyle/>
          <a:p>
            <a:r>
              <a:rPr lang="en-US" sz="1100" dirty="0"/>
              <a:t>Rocher, L., </a:t>
            </a:r>
            <a:r>
              <a:rPr lang="en-US" sz="1100" dirty="0" err="1"/>
              <a:t>Hendrickx</a:t>
            </a:r>
            <a:r>
              <a:rPr lang="en-US" sz="1100" dirty="0"/>
              <a:t>, J.M. &amp; de </a:t>
            </a:r>
            <a:r>
              <a:rPr lang="en-US" sz="1100" dirty="0" err="1"/>
              <a:t>Montjoye</a:t>
            </a:r>
            <a:r>
              <a:rPr lang="en-US" sz="1100" dirty="0"/>
              <a:t>, YA. Estimating the success of re-identifications in incomplete datasets using generative models. </a:t>
            </a:r>
            <a:r>
              <a:rPr lang="en-US" sz="1100" i="1" dirty="0"/>
              <a:t>Nat </a:t>
            </a:r>
            <a:r>
              <a:rPr lang="en-US" sz="1100" i="1" dirty="0" err="1"/>
              <a:t>Commun</a:t>
            </a:r>
            <a:r>
              <a:rPr lang="en-US" sz="1100" dirty="0"/>
              <a:t> </a:t>
            </a:r>
            <a:r>
              <a:rPr lang="en-US" sz="1100" b="1" dirty="0"/>
              <a:t>10, </a:t>
            </a:r>
            <a:r>
              <a:rPr lang="en-US" sz="1100" dirty="0"/>
              <a:t>3069 (2019)</a:t>
            </a:r>
          </a:p>
        </p:txBody>
      </p:sp>
      <p:sp>
        <p:nvSpPr>
          <p:cNvPr id="8" name="Rectangle 7">
            <a:extLst>
              <a:ext uri="{FF2B5EF4-FFF2-40B4-BE49-F238E27FC236}">
                <a16:creationId xmlns:a16="http://schemas.microsoft.com/office/drawing/2014/main" id="{39F4795C-664B-4F4B-B0AC-D9F7B7CFD2AE}"/>
              </a:ext>
            </a:extLst>
          </p:cNvPr>
          <p:cNvSpPr/>
          <p:nvPr/>
        </p:nvSpPr>
        <p:spPr>
          <a:xfrm>
            <a:off x="324881" y="4453144"/>
            <a:ext cx="7953934" cy="338554"/>
          </a:xfrm>
          <a:prstGeom prst="rect">
            <a:avLst/>
          </a:prstGeom>
        </p:spPr>
        <p:txBody>
          <a:bodyPr wrap="square">
            <a:spAutoFit/>
          </a:bodyPr>
          <a:lstStyle/>
          <a:p>
            <a:r>
              <a:rPr lang="en-US" sz="1600" dirty="0">
                <a:hlinkClick r:id="rId4"/>
              </a:rPr>
              <a:t>https://www.nytimes.com/2019/07/23/health/data-privacy-protection.html</a:t>
            </a:r>
            <a:r>
              <a:rPr lang="en-US" sz="1600" dirty="0"/>
              <a:t> </a:t>
            </a:r>
          </a:p>
        </p:txBody>
      </p:sp>
    </p:spTree>
    <p:extLst>
      <p:ext uri="{BB962C8B-B14F-4D97-AF65-F5344CB8AC3E}">
        <p14:creationId xmlns:p14="http://schemas.microsoft.com/office/powerpoint/2010/main" val="9231388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5" name="Title 4">
            <a:extLst>
              <a:ext uri="{FF2B5EF4-FFF2-40B4-BE49-F238E27FC236}">
                <a16:creationId xmlns:a16="http://schemas.microsoft.com/office/drawing/2014/main" id="{A4EE2C31-CC32-FE48-A35E-9386F4BA4EC4}"/>
              </a:ext>
            </a:extLst>
          </p:cNvPr>
          <p:cNvSpPr>
            <a:spLocks noGrp="1"/>
          </p:cNvSpPr>
          <p:nvPr>
            <p:ph type="title"/>
          </p:nvPr>
        </p:nvSpPr>
        <p:spPr/>
        <p:txBody>
          <a:bodyPr/>
          <a:lstStyle/>
          <a:p>
            <a:r>
              <a:rPr lang="en-US" dirty="0"/>
              <a:t>Bias and Fairness</a:t>
            </a:r>
          </a:p>
        </p:txBody>
      </p:sp>
      <p:sp>
        <p:nvSpPr>
          <p:cNvPr id="91" name="Google Shape;91;p2"/>
          <p:cNvSpPr txBox="1">
            <a:spLocks noGrp="1"/>
          </p:cNvSpPr>
          <p:nvPr>
            <p:ph idx="1"/>
          </p:nvPr>
        </p:nvSpPr>
        <p:spPr>
          <a:xfrm>
            <a:off x="457200" y="732865"/>
            <a:ext cx="8229600" cy="4023123"/>
          </a:xfrm>
          <a:prstGeom prst="rect">
            <a:avLst/>
          </a:prstGeom>
          <a:noFill/>
          <a:ln>
            <a:noFill/>
          </a:ln>
        </p:spPr>
        <p:txBody>
          <a:bodyPr spcFirstLastPara="1" vert="horz" wrap="square" lIns="68569" tIns="34275" rIns="68569" bIns="34275" rtlCol="0" anchor="t" anchorCtr="0">
            <a:normAutofit fontScale="92500" lnSpcReduction="10000"/>
          </a:bodyPr>
          <a:lstStyle/>
          <a:p>
            <a:pPr marL="182880" lvl="1" indent="0">
              <a:lnSpc>
                <a:spcPct val="110000"/>
              </a:lnSpc>
              <a:spcBef>
                <a:spcPts val="0"/>
              </a:spcBef>
              <a:spcAft>
                <a:spcPts val="400"/>
              </a:spcAft>
              <a:buSzPts val="2800"/>
            </a:pPr>
            <a:r>
              <a:rPr lang="en-US" dirty="0"/>
              <a:t> Credit approvals</a:t>
            </a:r>
          </a:p>
          <a:p>
            <a:pPr marL="182880" lvl="2" indent="0">
              <a:lnSpc>
                <a:spcPct val="110000"/>
              </a:lnSpc>
              <a:spcBef>
                <a:spcPts val="0"/>
              </a:spcBef>
              <a:spcAft>
                <a:spcPts val="400"/>
              </a:spcAft>
              <a:buSzPts val="2800"/>
              <a:buNone/>
            </a:pPr>
            <a:r>
              <a:rPr lang="en-US" dirty="0"/>
              <a:t>AI Racial Bias Caused Mortgage Applicants To Be Denied (</a:t>
            </a:r>
            <a:r>
              <a:rPr lang="en-US" dirty="0">
                <a:hlinkClick r:id="rId3"/>
              </a:rPr>
              <a:t>Link</a:t>
            </a:r>
            <a:r>
              <a:rPr lang="en-US" dirty="0"/>
              <a:t>)</a:t>
            </a:r>
          </a:p>
          <a:p>
            <a:pPr marL="182880" lvl="1" indent="0">
              <a:lnSpc>
                <a:spcPct val="110000"/>
              </a:lnSpc>
              <a:spcBef>
                <a:spcPts val="0"/>
              </a:spcBef>
              <a:spcAft>
                <a:spcPts val="400"/>
              </a:spcAft>
              <a:buSzPts val="2800"/>
            </a:pPr>
            <a:r>
              <a:rPr lang="en-US" dirty="0"/>
              <a:t> Facial recognition</a:t>
            </a:r>
          </a:p>
          <a:p>
            <a:pPr marL="182880" lvl="2" indent="0">
              <a:lnSpc>
                <a:spcPct val="110000"/>
              </a:lnSpc>
              <a:spcBef>
                <a:spcPts val="0"/>
              </a:spcBef>
              <a:spcAft>
                <a:spcPts val="400"/>
              </a:spcAft>
              <a:buSzPts val="2800"/>
              <a:buNone/>
            </a:pPr>
            <a:r>
              <a:rPr lang="en-US" dirty="0"/>
              <a:t>Facial recognition technologies accuracy may vary significantly across various demographic groups (</a:t>
            </a:r>
            <a:r>
              <a:rPr lang="en-US" dirty="0">
                <a:hlinkClick r:id="rId4"/>
              </a:rPr>
              <a:t>Link</a:t>
            </a:r>
            <a:r>
              <a:rPr lang="en-US" dirty="0"/>
              <a:t>)</a:t>
            </a:r>
          </a:p>
          <a:p>
            <a:pPr marL="182880" lvl="1" indent="0">
              <a:lnSpc>
                <a:spcPct val="110000"/>
              </a:lnSpc>
              <a:spcBef>
                <a:spcPts val="0"/>
              </a:spcBef>
              <a:spcAft>
                <a:spcPts val="400"/>
              </a:spcAft>
              <a:buSzPts val="2800"/>
            </a:pPr>
            <a:r>
              <a:rPr lang="en-US" dirty="0"/>
              <a:t> Criminal justice: recidivism</a:t>
            </a:r>
          </a:p>
          <a:p>
            <a:pPr marL="182880" lvl="2" indent="0">
              <a:lnSpc>
                <a:spcPct val="110000"/>
              </a:lnSpc>
              <a:spcBef>
                <a:spcPts val="0"/>
              </a:spcBef>
              <a:spcAft>
                <a:spcPts val="400"/>
              </a:spcAft>
              <a:buSzPts val="2800"/>
              <a:buNone/>
            </a:pPr>
            <a:r>
              <a:rPr lang="en-US" dirty="0"/>
              <a:t>A computer program spat out a score predicting the likelihood of each committing a future crime. The algorithm was found to significant racial disparities (</a:t>
            </a:r>
            <a:r>
              <a:rPr lang="en-US" dirty="0">
                <a:hlinkClick r:id="rId5"/>
              </a:rPr>
              <a:t>Link</a:t>
            </a:r>
            <a:r>
              <a:rPr lang="en-US" dirty="0"/>
              <a:t>)</a:t>
            </a:r>
          </a:p>
          <a:p>
            <a:pPr marL="182880" lvl="1" indent="0">
              <a:lnSpc>
                <a:spcPct val="110000"/>
              </a:lnSpc>
              <a:spcBef>
                <a:spcPts val="0"/>
              </a:spcBef>
              <a:spcAft>
                <a:spcPts val="400"/>
              </a:spcAft>
              <a:buSzPts val="2800"/>
            </a:pPr>
            <a:r>
              <a:rPr lang="en-US" dirty="0"/>
              <a:t> Human resources: resumé screening</a:t>
            </a:r>
          </a:p>
          <a:p>
            <a:pPr marL="182880" lvl="2" indent="0">
              <a:lnSpc>
                <a:spcPct val="110000"/>
              </a:lnSpc>
              <a:spcBef>
                <a:spcPts val="0"/>
              </a:spcBef>
              <a:spcAft>
                <a:spcPts val="400"/>
              </a:spcAft>
              <a:buSzPts val="2800"/>
              <a:buNone/>
            </a:pPr>
            <a:r>
              <a:rPr lang="en-US" dirty="0"/>
              <a:t>AI recruiting tool that showed gender bias (</a:t>
            </a:r>
            <a:r>
              <a:rPr lang="en-US" dirty="0">
                <a:hlinkClick r:id="rId6"/>
              </a:rPr>
              <a:t>Link</a:t>
            </a:r>
            <a:r>
              <a:rPr lang="en-US" dirty="0"/>
              <a:t>)</a:t>
            </a:r>
          </a:p>
          <a:p>
            <a:pPr marL="182880" lvl="1" indent="0">
              <a:lnSpc>
                <a:spcPct val="110000"/>
              </a:lnSpc>
              <a:spcBef>
                <a:spcPts val="0"/>
              </a:spcBef>
              <a:spcAft>
                <a:spcPts val="400"/>
              </a:spcAft>
              <a:buSzPts val="2800"/>
            </a:pPr>
            <a:r>
              <a:rPr lang="en-US" dirty="0"/>
              <a:t> Healthcare services</a:t>
            </a:r>
          </a:p>
          <a:p>
            <a:pPr marL="182880" lvl="2" indent="0">
              <a:lnSpc>
                <a:spcPct val="110000"/>
              </a:lnSpc>
              <a:spcBef>
                <a:spcPts val="0"/>
              </a:spcBef>
              <a:spcAft>
                <a:spcPts val="400"/>
              </a:spcAft>
              <a:buSzPts val="2800"/>
              <a:buNone/>
            </a:pPr>
            <a:r>
              <a:rPr lang="en-US" dirty="0"/>
              <a:t>Racial bias found in health care algorithm (</a:t>
            </a:r>
            <a:r>
              <a:rPr lang="en-US" dirty="0">
                <a:hlinkClick r:id="rId7"/>
              </a:rPr>
              <a:t>Link</a:t>
            </a:r>
            <a:r>
              <a:rPr lang="en-US" dirty="0"/>
              <a:t>)</a:t>
            </a:r>
            <a:endParaRPr lang="en-US" sz="900" dirty="0"/>
          </a:p>
        </p:txBody>
      </p:sp>
      <p:sp>
        <p:nvSpPr>
          <p:cNvPr id="11" name="Rectangle 10">
            <a:extLst>
              <a:ext uri="{FF2B5EF4-FFF2-40B4-BE49-F238E27FC236}">
                <a16:creationId xmlns:a16="http://schemas.microsoft.com/office/drawing/2014/main" id="{BC49C917-7B2D-5941-BE8F-13D5BE09EECC}"/>
              </a:ext>
            </a:extLst>
          </p:cNvPr>
          <p:cNvSpPr/>
          <p:nvPr/>
        </p:nvSpPr>
        <p:spPr>
          <a:xfrm>
            <a:off x="1406382" y="4755989"/>
            <a:ext cx="6549992" cy="369332"/>
          </a:xfrm>
          <a:prstGeom prst="rect">
            <a:avLst/>
          </a:prstGeom>
        </p:spPr>
        <p:txBody>
          <a:bodyPr wrap="square">
            <a:spAutoFit/>
          </a:bodyPr>
          <a:lstStyle/>
          <a:p>
            <a:r>
              <a:rPr lang="en-US" dirty="0"/>
              <a:t>https://</a:t>
            </a:r>
            <a:r>
              <a:rPr lang="en-US" dirty="0" err="1"/>
              <a:t>aiethics.princeton.edu</a:t>
            </a:r>
            <a:r>
              <a:rPr lang="en-US" dirty="0"/>
              <a:t>/case-studies/case-study-pdfs/</a:t>
            </a:r>
          </a:p>
        </p:txBody>
      </p:sp>
    </p:spTree>
    <p:extLst>
      <p:ext uri="{BB962C8B-B14F-4D97-AF65-F5344CB8AC3E}">
        <p14:creationId xmlns:p14="http://schemas.microsoft.com/office/powerpoint/2010/main" val="32492435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D15295-CC42-A544-A4C5-26889FBF3EC0}"/>
              </a:ext>
            </a:extLst>
          </p:cNvPr>
          <p:cNvSpPr>
            <a:spLocks noGrp="1"/>
          </p:cNvSpPr>
          <p:nvPr>
            <p:ph type="title"/>
          </p:nvPr>
        </p:nvSpPr>
        <p:spPr/>
        <p:txBody>
          <a:bodyPr/>
          <a:lstStyle/>
          <a:p>
            <a:r>
              <a:rPr lang="en-US" dirty="0"/>
              <a:t>AI’s Invisibility Problem</a:t>
            </a:r>
          </a:p>
        </p:txBody>
      </p:sp>
      <p:sp>
        <p:nvSpPr>
          <p:cNvPr id="3" name="Content Placeholder 2">
            <a:extLst>
              <a:ext uri="{FF2B5EF4-FFF2-40B4-BE49-F238E27FC236}">
                <a16:creationId xmlns:a16="http://schemas.microsoft.com/office/drawing/2014/main" id="{5B91E6C2-2AF5-8944-860C-ED2B5AEDF610}"/>
              </a:ext>
            </a:extLst>
          </p:cNvPr>
          <p:cNvSpPr>
            <a:spLocks noGrp="1"/>
          </p:cNvSpPr>
          <p:nvPr>
            <p:ph idx="1"/>
          </p:nvPr>
        </p:nvSpPr>
        <p:spPr>
          <a:xfrm>
            <a:off x="457200" y="732865"/>
            <a:ext cx="8229600" cy="3995251"/>
          </a:xfrm>
        </p:spPr>
        <p:txBody>
          <a:bodyPr>
            <a:normAutofit fontScale="92500" lnSpcReduction="10000"/>
          </a:bodyPr>
          <a:lstStyle/>
          <a:p>
            <a:pPr marL="285750" indent="-285750">
              <a:spcBef>
                <a:spcPts val="800"/>
              </a:spcBef>
              <a:buFont typeface="Arial" panose="020B0604020202020204" pitchFamily="34" charset="0"/>
              <a:buChar char="•"/>
            </a:pPr>
            <a:r>
              <a:rPr lang="en-US" dirty="0"/>
              <a:t>Diversity is missing from the data or not considered during development of algorithms resulting in inaccurate predictions for AI involving facial/image recognition </a:t>
            </a:r>
          </a:p>
          <a:p>
            <a:pPr marL="285750" indent="-285750">
              <a:spcBef>
                <a:spcPts val="800"/>
              </a:spcBef>
              <a:buFont typeface="Arial" panose="020B0604020202020204" pitchFamily="34" charset="0"/>
              <a:buChar char="•"/>
            </a:pPr>
            <a:endParaRPr lang="en-US" dirty="0"/>
          </a:p>
          <a:p>
            <a:pPr marL="285750" indent="-285750">
              <a:spcBef>
                <a:spcPts val="800"/>
              </a:spcBef>
              <a:buFont typeface="Arial" panose="020B0604020202020204" pitchFamily="34" charset="0"/>
              <a:buChar char="•"/>
            </a:pPr>
            <a:r>
              <a:rPr lang="en-US" dirty="0"/>
              <a:t>Diversity challenges in data science related industries</a:t>
            </a:r>
            <a:endParaRPr lang="en-US" dirty="0">
              <a:latin typeface="benton-sans"/>
            </a:endParaRPr>
          </a:p>
          <a:p>
            <a:pPr marL="685800" lvl="1">
              <a:spcBef>
                <a:spcPts val="800"/>
              </a:spcBef>
              <a:buFont typeface="Arial" panose="020B0604020202020204" pitchFamily="34" charset="0"/>
              <a:buChar char="•"/>
            </a:pPr>
            <a:r>
              <a:rPr lang="en-US" dirty="0">
                <a:hlinkClick r:id="rId3"/>
              </a:rPr>
              <a:t>https://money.cnn.com/2018/06/15/technology/google-diversity-report/index.html</a:t>
            </a:r>
            <a:endParaRPr lang="en-US" dirty="0"/>
          </a:p>
          <a:p>
            <a:pPr marL="685800" lvl="1">
              <a:spcBef>
                <a:spcPts val="800"/>
              </a:spcBef>
              <a:buFont typeface="Arial" panose="020B0604020202020204" pitchFamily="34" charset="0"/>
              <a:buChar char="•"/>
            </a:pPr>
            <a:r>
              <a:rPr lang="en-US" dirty="0">
                <a:hlinkClick r:id="rId4"/>
              </a:rPr>
              <a:t>https://www.npr.org/2020/07/02/886544638/we-have-a-black-people-problem-facebook-worker-claims-racial-discrimination</a:t>
            </a:r>
            <a:r>
              <a:rPr lang="en-US" dirty="0"/>
              <a:t> </a:t>
            </a:r>
          </a:p>
          <a:p>
            <a:pPr marL="685800" lvl="1">
              <a:spcBef>
                <a:spcPts val="800"/>
              </a:spcBef>
              <a:buFont typeface="Arial" panose="020B0604020202020204" pitchFamily="34" charset="0"/>
              <a:buChar char="•"/>
            </a:pPr>
            <a:r>
              <a:rPr lang="en-US" dirty="0">
                <a:hlinkClick r:id="rId5"/>
              </a:rPr>
              <a:t>https://www.forbes.com/sites/carmenniethammer/2020/03/02/ai-bias-could-put-womens-lives-at-riska-challenge-for-regulators</a:t>
            </a:r>
            <a:r>
              <a:rPr lang="en-US" dirty="0"/>
              <a:t> </a:t>
            </a:r>
          </a:p>
        </p:txBody>
      </p:sp>
    </p:spTree>
    <p:extLst>
      <p:ext uri="{BB962C8B-B14F-4D97-AF65-F5344CB8AC3E}">
        <p14:creationId xmlns:p14="http://schemas.microsoft.com/office/powerpoint/2010/main" val="261148846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5726</TotalTime>
  <Words>2086</Words>
  <Application>Microsoft Office PowerPoint</Application>
  <PresentationFormat>On-screen Show (16:9)</PresentationFormat>
  <Paragraphs>267</Paragraphs>
  <Slides>34</Slides>
  <Notes>17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34</vt:i4>
      </vt:variant>
    </vt:vector>
  </HeadingPairs>
  <TitlesOfParts>
    <vt:vector size="40" baseType="lpstr">
      <vt:lpstr>Arial</vt:lpstr>
      <vt:lpstr>benton-sans</vt:lpstr>
      <vt:lpstr>Calibri</vt:lpstr>
      <vt:lpstr>nyt-imperial</vt:lpstr>
      <vt:lpstr>Wingdings</vt:lpstr>
      <vt:lpstr>Office Theme</vt:lpstr>
      <vt:lpstr>DATA 601 –Ethics, Privacy, and More</vt:lpstr>
      <vt:lpstr>Data Ethics is not a joke!</vt:lpstr>
      <vt:lpstr>The Good, the Bad and the Ugly</vt:lpstr>
      <vt:lpstr>Ethics, Privacy, Legal Issues, and DS</vt:lpstr>
      <vt:lpstr>AI Enabled Surveillance</vt:lpstr>
      <vt:lpstr>Targeted Marketing - Customized Pricing</vt:lpstr>
      <vt:lpstr>Privacy (Anonymization is the ultimate solution) </vt:lpstr>
      <vt:lpstr>Bias and Fairness</vt:lpstr>
      <vt:lpstr>AI’s Invisibility Problem</vt:lpstr>
      <vt:lpstr>What to do?</vt:lpstr>
      <vt:lpstr>Various Frameworks and Principles</vt:lpstr>
      <vt:lpstr>PowerPoint Presentation</vt:lpstr>
      <vt:lpstr>O’Reilly Radar Five C’s of Data Products</vt:lpstr>
      <vt:lpstr>National Institute of Standards and Technology</vt:lpstr>
      <vt:lpstr>U.S. Government Accountability Office</vt:lpstr>
      <vt:lpstr>Minimum Practices for Data Science Projects</vt:lpstr>
      <vt:lpstr>Minimum Practices, Cont.</vt:lpstr>
      <vt:lpstr>Other Examples and References</vt:lpstr>
      <vt:lpstr>Ethical Principles of Data Visualization</vt:lpstr>
      <vt:lpstr>Don’t</vt:lpstr>
      <vt:lpstr>Don’t</vt:lpstr>
      <vt:lpstr>Don’t</vt:lpstr>
      <vt:lpstr>PowerPoint Presentation</vt:lpstr>
      <vt:lpstr>PowerPoint Presentation</vt:lpstr>
      <vt:lpstr>Correlation is not equal to causation</vt:lpstr>
      <vt:lpstr>Correlation is not equal to causation</vt:lpstr>
      <vt:lpstr>Before You Create a Chart</vt:lpstr>
      <vt:lpstr>Data Visualization Best Practices</vt:lpstr>
      <vt:lpstr>Questions?</vt:lpstr>
      <vt:lpstr>Additional Slides</vt:lpstr>
      <vt:lpstr>Survey Design: 7-Step Process</vt:lpstr>
      <vt:lpstr>Survey Design is Almost an Art </vt:lpstr>
      <vt:lpstr>Survey Design: Questions Matter </vt:lpstr>
      <vt:lpstr>Survey Design: Questions Matter </vt:lpstr>
    </vt:vector>
  </TitlesOfParts>
  <Company>UMBC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FG</dc:creator>
  <cp:lastModifiedBy>Felix Gonzalez</cp:lastModifiedBy>
  <cp:revision>146</cp:revision>
  <dcterms:created xsi:type="dcterms:W3CDTF">2019-02-27T15:38:32Z</dcterms:created>
  <dcterms:modified xsi:type="dcterms:W3CDTF">2024-12-03T15:52:41Z</dcterms:modified>
</cp:coreProperties>
</file>